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omments/modernComment_104_16B4BA68.xml" ContentType="application/vnd.ms-powerpoint.comments+xml"/>
  <Override PartName="/ppt/comments/modernComment_129_8DD0845C.xml" ContentType="application/vnd.ms-powerpoint.comments+xml"/>
  <Override PartName="/ppt/comments/modernComment_113_5F415E24.xml" ContentType="application/vnd.ms-powerpoint.comments+xml"/>
  <Override PartName="/ppt/comments/modernComment_116_8051531B.xml" ContentType="application/vnd.ms-powerpoint.comments+xml"/>
  <Override PartName="/ppt/comments/modernComment_117_11B6A61D.xml" ContentType="application/vnd.ms-powerpoint.comments+xml"/>
  <Override PartName="/ppt/comments/modernComment_118_9E04F897.xml" ContentType="application/vnd.ms-powerpoint.comments+xml"/>
  <Override PartName="/ppt/comments/modernComment_119_6874B89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9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5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4" r:id="rId38"/>
    <p:sldId id="295" r:id="rId39"/>
    <p:sldId id="296" r:id="rId40"/>
  </p:sldIdLst>
  <p:sldSz cx="12192000" cy="6858000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D95E4C7A-1937-4F3D-963A-C29422D7354F}">
          <p14:sldIdLst>
            <p14:sldId id="256"/>
            <p14:sldId id="257"/>
          </p14:sldIdLst>
        </p14:section>
        <p14:section name="Tikz and CircuitTikz Background" id="{7E587642-555C-4996-8902-F5BE8E71A6F3}">
          <p14:sldIdLst>
            <p14:sldId id="258"/>
            <p14:sldId id="259"/>
          </p14:sldIdLst>
        </p14:section>
        <p14:section name="Essential Skills" id="{CD9BE2E5-5DFE-4F33-A598-94DFE6C78806}">
          <p14:sldIdLst>
            <p14:sldId id="260"/>
            <p14:sldId id="297"/>
            <p14:sldId id="261"/>
            <p14:sldId id="262"/>
          </p14:sldIdLst>
        </p14:section>
        <p14:section name="Example 1: Simple MOS Cascode Amplifier" id="{818106CF-F91E-4AF5-B4BA-60AC633ED7BA}">
          <p14:sldIdLst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4"/>
            <p14:sldId id="273"/>
          </p14:sldIdLst>
        </p14:section>
        <p14:section name="Example 2: An RF System" id="{D62917B0-8AF7-4876-AF26-EA7B1C26AFCA}">
          <p14:sldIdLst>
            <p14:sldId id="275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</p14:sldIdLst>
        </p14:section>
        <p14:section name="Challenge" id="{8D9D5AC0-9186-4FBB-9E49-EB131CE42B5A}">
          <p14:sldIdLst>
            <p14:sldId id="290"/>
            <p14:sldId id="291"/>
            <p14:sldId id="292"/>
            <p14:sldId id="294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E08307-ABC7-E0B3-4B6C-FEAF85CBC193}" name="Dekker, Daan" initials="DD" userId="S::d.l.dekker@student.tue.nl::e5dcb0c2-bee8-40e4-ae0d-85d8708f1c38" providerId="AD"/>
  <p188:author id="{AB06E8C5-6F1A-B843-7402-91E281408D71}" name="Stolk, Karsten" initials="SK" userId="S::k.stolk@student.tue.nl::1c4d902d-26d7-400b-ae04-932c3c6b891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667C28-FD18-41F2-A9B1-BEC2A531AD70}" v="3" dt="2023-09-05T11:36:07.057"/>
    <p1510:client id="{ED20E2E1-85BB-4177-B95B-52485C078E3C}" v="7" dt="2023-09-03T15:35:24.4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987" autoAdjust="0"/>
    <p:restoredTop sz="94660"/>
  </p:normalViewPr>
  <p:slideViewPr>
    <p:cSldViewPr snapToGrid="0">
      <p:cViewPr>
        <p:scale>
          <a:sx n="66" d="100"/>
          <a:sy n="66" d="100"/>
        </p:scale>
        <p:origin x="638" y="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omments/modernComment_104_16B4BA6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E9D2C3F-ED46-4A7D-9F53-C7B2F5C99C86}" authorId="{EAE08307-ABC7-E0B3-4B6C-FEAF85CBC193}" created="2023-09-05T11:35:18.4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80942952" sldId="260"/>
      <ac:picMk id="29" creationId="{C53FC5B3-4258-794E-BA42-FCF38847A950}"/>
    </ac:deMkLst>
    <p188:txBody>
      <a:bodyPr/>
      <a:lstStyle/>
      <a:p>
        <a:r>
          <a:rPr lang="en-US"/>
          <a:t>Ik zou hier de nodes nog weglaten, en het puur houden bij de paths, anders ben ik bang dat dat verwarring geeft.</a:t>
        </a:r>
      </a:p>
    </p188:txBody>
  </p188:cm>
</p188:cmLst>
</file>

<file path=ppt/comments/modernComment_113_5F415E2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0BE2690-8396-4E8C-A5D8-FA4C656843B4}" authorId="{AB06E8C5-6F1A-B843-7402-91E281408D71}" created="2023-09-03T14:51:53.661">
    <pc:sldMkLst xmlns:pc="http://schemas.microsoft.com/office/powerpoint/2013/main/command">
      <pc:docMk/>
      <pc:sldMk cId="1598119460" sldId="275"/>
    </pc:sldMkLst>
    <p188:txBody>
      <a:bodyPr/>
      <a:lstStyle/>
      <a:p>
        <a:r>
          <a:rPr lang="en-NL"/>
          <a:t>(...)
\usetikzlibrary{fit}
(...)
\begin{figure}
\scalebox{0.55}{
\begin{circuitikz}[american]     	\ctikzset{bipoles/cuteswitch/thickness=0.5}
	% The circuit goes here
\end{circuitikz}</a:t>
        </a:r>
      </a:p>
    </p188:txBody>
  </p188:cm>
</p188:cmLst>
</file>

<file path=ppt/comments/modernComment_116_8051531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DA7BAAA-0DCA-4A30-865D-943DB6375AAF}" authorId="{AB06E8C5-6F1A-B843-7402-91E281408D71}" created="2023-09-03T14:52:02.71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152813339" sldId="278"/>
      <ac:spMk id="3" creationId="{9A03D9A8-91A3-6058-A905-2B802C4205C9}"/>
      <ac:txMk cp="0">
        <ac:context len="1" hash="13"/>
      </ac:txMk>
    </ac:txMkLst>
    <p188:txBody>
      <a:bodyPr/>
      <a:lstStyle/>
      <a:p>
        <a:r>
          <a:rPr lang="en-NL"/>
          <a:t>(...)
% Draw the source upto the split
\draw (0,0) node[ground](GND0){} to[sV, l=$v_{cm}$] ++(0,1)
	to [R, l=$R_c$, -*] ++(0,1.5) coordinate(vcm); 
\draw (vcm) -- ++(0,0.5) coordinate(diffc);
(...)</a:t>
        </a:r>
      </a:p>
    </p188:txBody>
  </p188:cm>
</p188:cmLst>
</file>

<file path=ppt/comments/modernComment_117_11B6A61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A9B478D-70E9-4BBC-8CCF-A9F2910F7757}" authorId="{AB06E8C5-6F1A-B843-7402-91E281408D71}" created="2023-09-03T14:52:49.27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97182749" sldId="279"/>
      <ac:spMk id="5" creationId="{84DE77D9-9943-F360-E6CC-79166A849C15}"/>
      <ac:txMk cp="0" len="22">
        <ac:context len="23" hash="1700904459"/>
      </ac:txMk>
    </ac:txMkLst>
    <p188:pos x="3156496" y="241330"/>
    <p188:txBody>
      <a:bodyPr/>
      <a:lstStyle/>
      <a:p>
        <a:r>
          <a:rPr lang="en-NL"/>
          <a:t>(...)
\draw (diffc) -- ++(-0.5, 0) -- ++(0, 0.5)
	to[sV, l=$v_+$, name=vplus] ++(0,1)
	 -- ++(0, 2) -- ++(2.5, 0) coordinate(skin+ a);
\draw (skin+ a) to[battery2, l=$E_+$, name=eplus] ++(1,0) 	to[R=$R_+$, name=rplus] ++(2,0) coordinate(skin+ b); 
\draw (skin+ b) -- ++(0.5,0) -- ++(4,0) coordinate(hpin+);
\draw (hpin+) to[highpass] ++(2,0) node[inst amp, anchor=+, noinv 	input up, circuitikz/amplifiers/scale=1.6,             	circuitikz/tripoles/inst amp/width=1](LNA){LNA} 	(LNA.out);
(...)</a:t>
        </a:r>
      </a:p>
    </p188:txBody>
  </p188:cm>
</p188:cmLst>
</file>

<file path=ppt/comments/modernComment_118_9E04F89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AC16970-C9AD-44FD-B1C0-5EEB3189B4DF}" authorId="{AB06E8C5-6F1A-B843-7402-91E281408D71}" created="2023-09-03T14:54:21.25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651125911" sldId="280"/>
      <ac:spMk id="3" creationId="{9A03D9A8-91A3-6058-A905-2B802C4205C9}"/>
      <ac:txMk cp="0" len="337">
        <ac:context len="338" hash="3119863688"/>
      </ac:txMk>
    </ac:txMkLst>
    <p188:txBody>
      <a:bodyPr/>
      <a:lstStyle/>
      <a:p>
        <a:r>
          <a:rPr lang="en-NL"/>
          <a:t>(...)
\coordinate (skin- a) at (LNA.- -| skin+ a); 
\draw (diffc) -| ++(0.5,0.5) to[sV,l_=$v_-$, name=vminus]
	++(0, 1) |- (skin- a);
\draw (skin- a) to[battery2, l_=$E_-$, name=eminus] ++(1,0)
	to[R, l_=$R_-$, name=rminus] ++(2,0) coordinate(skin- b);
\draw (skin- b) -- ++(2.5,0) -- (skin- b -| hpin+)
	to[highpass] (LNA.-);
(...)</a:t>
        </a:r>
      </a:p>
    </p188:txBody>
  </p188:cm>
</p188:cmLst>
</file>

<file path=ppt/comments/modernComment_119_6874B8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D2F9AC0-904F-4948-8A5E-3F03B3D0EF48}" authorId="{AB06E8C5-6F1A-B843-7402-91E281408D71}" created="2023-09-03T14:54:37.20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09529993" sldId="281"/>
      <ac:spMk id="3" creationId="{9A03D9A8-91A3-6058-A905-2B802C4205C9}"/>
      <ac:txMk cp="0" len="200">
        <ac:context len="201" hash="3509462972"/>
      </ac:txMk>
    </ac:txMkLst>
    <p188:txBody>
      <a:bodyPr/>
      <a:lstStyle/>
      <a:p>
        <a:r>
          <a:rPr lang="en-NL"/>
          <a:t>(...)
\coordinate (gnd a) at (vcm -| skin+ a); 
\draw (vcm) -- (gnd a)
	to[battery2, l_=$E_\mathrm{gnd}$, name=egnd]
	++(1,0) to[R, l_=$R_\mathrm{gnd}$, name=rgnd]
	++(2,0) coordinate(gnd b);
(...)</a:t>
        </a:r>
      </a:p>
    </p188:txBody>
  </p188:cm>
</p188:cmLst>
</file>

<file path=ppt/comments/modernComment_129_8DD0845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F69B89D-7166-4BD4-951A-6E71094B3667}" authorId="{EAE08307-ABC7-E0B3-4B6C-FEAF85CBC193}" created="2023-09-05T11:36:07.05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379252828" sldId="297"/>
      <ac:picMk id="5" creationId="{AF2DF1DC-A57C-0CE5-3F69-7CF1E8C3AC95}"/>
    </ac:deMkLst>
    <p188:txBody>
      <a:bodyPr/>
      <a:lstStyle/>
      <a:p>
        <a:r>
          <a:rPr lang="en-US"/>
          <a:t>Ik zou hier bijna de afbeelding van de vorige pagina gebruiken, wan hier staan ook heel veel opties / paths op, je moet hier echt ff zoeken naar de node.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63F6B-5389-4172-86CD-87C4ED63A6F4}" type="datetimeFigureOut">
              <a:rPr lang="en-NL" smtClean="0"/>
              <a:t>17/11/2023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A4F39-B31E-48FB-9096-E0CF6069616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3430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Title at th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ack75"/>
          <p:cNvSpPr/>
          <p:nvPr/>
        </p:nvSpPr>
        <p:spPr>
          <a:xfrm>
            <a:off x="0" y="1008000"/>
            <a:ext cx="12192000" cy="1440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1008065"/>
            <a:ext cx="12191999" cy="1056000"/>
          </a:xfrm>
          <a:solidFill>
            <a:schemeClr val="tx2">
              <a:alpha val="50000"/>
            </a:schemeClr>
          </a:solidFill>
        </p:spPr>
        <p:txBody>
          <a:bodyPr lIns="756000" rIns="1962000" anchor="ctr"/>
          <a:lstStyle>
            <a:lvl1pPr algn="l">
              <a:lnSpc>
                <a:spcPts val="3067"/>
              </a:lnSpc>
              <a:defRPr sz="2933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Example of a title at the top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2064000"/>
            <a:ext cx="12191999" cy="384000"/>
          </a:xfrm>
          <a:solidFill>
            <a:schemeClr val="tx2">
              <a:alpha val="50000"/>
            </a:schemeClr>
          </a:solidFill>
          <a:ln>
            <a:noFill/>
          </a:ln>
        </p:spPr>
        <p:txBody>
          <a:bodyPr wrap="none" lIns="756000" tIns="18000" rIns="1962000"/>
          <a:lstStyle>
            <a:lvl1pPr marL="0" indent="0" algn="l">
              <a:buNone/>
              <a:defRPr sz="1333" b="1" cap="all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 OR DATE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1D38FC-6D70-0146-84E1-32B3F0A2D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467" y="6091768"/>
            <a:ext cx="2404533" cy="766233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321301"/>
            <a:ext cx="12191999" cy="768351"/>
          </a:xfrm>
          <a:solidFill>
            <a:srgbClr val="000000">
              <a:alpha val="25000"/>
            </a:srgbClr>
          </a:solidFill>
          <a:ln>
            <a:noFill/>
          </a:ln>
        </p:spPr>
        <p:txBody>
          <a:bodyPr lIns="756000" anchor="ctr" anchorCtr="0"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Name, Function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-8889" y="6089650"/>
            <a:ext cx="9796356" cy="768351"/>
          </a:xfrm>
          <a:solidFill>
            <a:srgbClr val="FFFFFF"/>
          </a:solidFill>
          <a:ln>
            <a:noFill/>
          </a:ln>
        </p:spPr>
        <p:txBody>
          <a:bodyPr lIns="756000" anchor="ctr" anchorCtr="0"/>
          <a:lstStyle>
            <a:lvl1pPr>
              <a:defRPr sz="1467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Department, Sub department or Capacity Group</a:t>
            </a:r>
          </a:p>
        </p:txBody>
      </p:sp>
    </p:spTree>
    <p:extLst>
      <p:ext uri="{BB962C8B-B14F-4D97-AF65-F5344CB8AC3E}">
        <p14:creationId xmlns:p14="http://schemas.microsoft.com/office/powerpoint/2010/main" val="241879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/2 image - 1/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024" y="782400"/>
            <a:ext cx="4800000" cy="976317"/>
          </a:xfrm>
        </p:spPr>
        <p:txBody>
          <a:bodyPr/>
          <a:lstStyle>
            <a:lvl1pPr>
              <a:lnSpc>
                <a:spcPct val="100000"/>
              </a:lnSpc>
              <a:defRPr sz="2600" b="0" baseline="0"/>
            </a:lvl1pPr>
          </a:lstStyle>
          <a:p>
            <a:r>
              <a:rPr lang="en-GB" dirty="0"/>
              <a:t>This is an example of 19,5 </a:t>
            </a:r>
            <a:r>
              <a:rPr lang="en-GB" dirty="0" err="1"/>
              <a:t>pt</a:t>
            </a:r>
            <a:r>
              <a:rPr lang="en-GB" dirty="0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93791" y="1727201"/>
            <a:ext cx="4798484" cy="391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A08CB9F-C392-4EEF-A18D-965FE8D51215}" type="datetime8">
              <a:rPr lang="en-NL" smtClean="0"/>
              <a:t>17/11/2023 10:38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354-6B45-4503-9355-4EFC9001A7CC}" type="slidenum">
              <a:rPr lang="en-NL" smtClean="0"/>
              <a:t>‹#›</a:t>
            </a:fld>
            <a:endParaRPr lang="en-NL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5806017" cy="6089651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95396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/3 image - 2/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59207" y="782400"/>
            <a:ext cx="6427893" cy="976317"/>
          </a:xfrm>
        </p:spPr>
        <p:txBody>
          <a:bodyPr/>
          <a:lstStyle>
            <a:lvl1pPr>
              <a:lnSpc>
                <a:spcPct val="100000"/>
              </a:lnSpc>
              <a:defRPr sz="2600" b="0" baseline="0"/>
            </a:lvl1pPr>
          </a:lstStyle>
          <a:p>
            <a:r>
              <a:rPr lang="en-GB" dirty="0"/>
              <a:t>This is an example of 19,5 </a:t>
            </a:r>
            <a:r>
              <a:rPr lang="en-GB" dirty="0" err="1"/>
              <a:t>pt</a:t>
            </a:r>
            <a:r>
              <a:rPr lang="en-GB" dirty="0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54974" y="1727201"/>
            <a:ext cx="6432127" cy="3911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4C0DF13-DB1C-43C3-BF92-A25DB26D064A}" type="datetime8">
              <a:rPr lang="en-NL" smtClean="0"/>
              <a:t>17/11/2023 10:38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354-6B45-4503-9355-4EFC9001A7CC}" type="slidenum">
              <a:rPr lang="en-NL" smtClean="0"/>
              <a:t>‹#›</a:t>
            </a:fld>
            <a:endParaRPr lang="en-NL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030133" cy="6089651"/>
          </a:xfrm>
        </p:spPr>
        <p:txBody>
          <a:bodyPr/>
          <a:lstStyle/>
          <a:p>
            <a:r>
              <a:rPr lang="en-GB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94747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ing + full screen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1767" y="691201"/>
            <a:ext cx="10075333" cy="97843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an example of a white headline on a full screen, dark image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0234E8-CCE6-490A-8923-3D8FD06F018D}" type="datetime8">
              <a:rPr lang="en-NL" smtClean="0"/>
              <a:t>17/11/2023 10:38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354-6B45-4503-9355-4EFC9001A7C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9915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ing + full screen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1767" y="691201"/>
            <a:ext cx="10075333" cy="978436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an example of a black headline on a full screen, light image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C67E046-43D2-48B0-809C-10995AB24AF1}" type="datetime8">
              <a:rPr lang="en-NL" smtClean="0"/>
              <a:t>17/11/2023 10:38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354-6B45-4503-9355-4EFC9001A7C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9732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1767" y="691201"/>
            <a:ext cx="10075333" cy="978436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an example of a black headline on a white background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72235C5-F5AC-4428-8827-F7799306898B}" type="datetime8">
              <a:rPr lang="en-NL" smtClean="0"/>
              <a:t>17/11/2023 10:38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354-6B45-4503-9355-4EFC9001A7CC}" type="slidenum">
              <a:rPr lang="en-NL" smtClean="0"/>
              <a:t>‹#›</a:t>
            </a:fld>
            <a:endParaRPr lang="en-NL"/>
          </a:p>
        </p:txBody>
      </p:sp>
      <p:cxnSp>
        <p:nvCxnSpPr>
          <p:cNvPr id="7" name="Rechte verbindingslijn 6"/>
          <p:cNvCxnSpPr/>
          <p:nvPr/>
        </p:nvCxnSpPr>
        <p:spPr>
          <a:xfrm>
            <a:off x="0" y="6085043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2520001" y="1732100"/>
            <a:ext cx="7056967" cy="39696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insert image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266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carle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an example of a 27 </a:t>
            </a:r>
            <a:r>
              <a:rPr lang="en-GB" dirty="0" err="1"/>
              <a:t>pt</a:t>
            </a:r>
            <a:r>
              <a:rPr lang="en-GB" dirty="0"/>
              <a:t> headline with 27 </a:t>
            </a:r>
            <a:r>
              <a:rPr lang="en-GB" dirty="0" err="1"/>
              <a:t>pt</a:t>
            </a:r>
            <a:r>
              <a:rPr lang="en-GB" dirty="0"/>
              <a:t>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4B998A2-45DE-4879-9698-4AEB54F966CD}" type="datetime8">
              <a:rPr lang="en-NL" smtClean="0"/>
              <a:t>17/11/2023 10:38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354-6B45-4503-9355-4EFC9001A7C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0472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7534" y="782401"/>
            <a:ext cx="10084741" cy="688452"/>
          </a:xfrm>
        </p:spPr>
        <p:txBody>
          <a:bodyPr wrap="none"/>
          <a:lstStyle>
            <a:lvl1pPr>
              <a:lnSpc>
                <a:spcPct val="100000"/>
              </a:lnSpc>
              <a:defRPr sz="2600" b="0" baseline="0"/>
            </a:lvl1pPr>
          </a:lstStyle>
          <a:p>
            <a:r>
              <a:rPr lang="en-US" dirty="0"/>
              <a:t>Sample slide with table and 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07535" y="3517901"/>
            <a:ext cx="10084741" cy="2120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39A8D54-DDAB-4AC1-B869-9AFB4AA6E0A8}" type="datetime8">
              <a:rPr lang="en-NL" smtClean="0"/>
              <a:t>17/11/2023 10:38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354-6B45-4503-9355-4EFC9001A7CC}" type="slidenum">
              <a:rPr lang="en-NL" smtClean="0"/>
              <a:t>‹#›</a:t>
            </a:fld>
            <a:endParaRPr lang="en-NL"/>
          </a:p>
        </p:txBody>
      </p:sp>
      <p:sp>
        <p:nvSpPr>
          <p:cNvPr id="8" name="Tijdelijke aanduiding voor tabel 7"/>
          <p:cNvSpPr>
            <a:spLocks noGrp="1"/>
          </p:cNvSpPr>
          <p:nvPr>
            <p:ph type="tbl" sz="quarter" idx="13" hasCustomPrompt="1"/>
          </p:nvPr>
        </p:nvSpPr>
        <p:spPr>
          <a:xfrm>
            <a:off x="1007534" y="1439335"/>
            <a:ext cx="10079567" cy="1536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insert table</a:t>
            </a:r>
          </a:p>
        </p:txBody>
      </p:sp>
    </p:spTree>
    <p:extLst>
      <p:ext uri="{BB962C8B-B14F-4D97-AF65-F5344CB8AC3E}">
        <p14:creationId xmlns:p14="http://schemas.microsoft.com/office/powerpoint/2010/main" val="309389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7534" y="782401"/>
            <a:ext cx="10084741" cy="688452"/>
          </a:xfrm>
        </p:spPr>
        <p:txBody>
          <a:bodyPr wrap="none"/>
          <a:lstStyle>
            <a:lvl1pPr>
              <a:lnSpc>
                <a:spcPct val="100000"/>
              </a:lnSpc>
              <a:defRPr sz="2600" b="0" baseline="0"/>
            </a:lvl1pPr>
          </a:lstStyle>
          <a:p>
            <a:r>
              <a:rPr lang="en-GB" dirty="0"/>
              <a:t>Example chart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E42074-BFD5-4EE2-BF30-19C2AF091189}" type="datetime8">
              <a:rPr lang="en-NL" smtClean="0"/>
              <a:t>17/11/2023 10:38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354-6B45-4503-9355-4EFC9001A7CC}" type="slidenum">
              <a:rPr lang="en-NL" smtClean="0"/>
              <a:t>‹#›</a:t>
            </a:fld>
            <a:endParaRPr lang="en-NL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 hasCustomPrompt="1"/>
          </p:nvPr>
        </p:nvSpPr>
        <p:spPr>
          <a:xfrm>
            <a:off x="1007534" y="1439333"/>
            <a:ext cx="10079567" cy="419946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insert chart</a:t>
            </a:r>
          </a:p>
        </p:txBody>
      </p:sp>
    </p:spTree>
    <p:extLst>
      <p:ext uri="{BB962C8B-B14F-4D97-AF65-F5344CB8AC3E}">
        <p14:creationId xmlns:p14="http://schemas.microsoft.com/office/powerpoint/2010/main" val="201474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ADB7-60ED-4B0E-A834-D9C935850A29}" type="datetime8">
              <a:rPr lang="en-NL" smtClean="0"/>
              <a:t>17/11/2023 10:38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354-6B45-4503-9355-4EFC9001A7C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7289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Title in th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ack75"/>
          <p:cNvSpPr/>
          <p:nvPr/>
        </p:nvSpPr>
        <p:spPr>
          <a:xfrm>
            <a:off x="0" y="2448000"/>
            <a:ext cx="12192000" cy="1440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2447399"/>
            <a:ext cx="12191999" cy="1056000"/>
          </a:xfrm>
          <a:solidFill>
            <a:schemeClr val="tx2">
              <a:alpha val="50000"/>
            </a:schemeClr>
          </a:solidFill>
        </p:spPr>
        <p:txBody>
          <a:bodyPr lIns="756000" rIns="1962000" anchor="ctr"/>
          <a:lstStyle>
            <a:lvl1pPr algn="l">
              <a:lnSpc>
                <a:spcPts val="3067"/>
              </a:lnSpc>
              <a:defRPr sz="2933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Example of a title in the middle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3504129"/>
            <a:ext cx="12191999" cy="384000"/>
          </a:xfrm>
          <a:solidFill>
            <a:schemeClr val="tx2">
              <a:alpha val="50000"/>
            </a:schemeClr>
          </a:solidFill>
          <a:ln>
            <a:noFill/>
          </a:ln>
        </p:spPr>
        <p:txBody>
          <a:bodyPr wrap="none" lIns="756000" tIns="18000" rIns="1962000"/>
          <a:lstStyle>
            <a:lvl1pPr marL="0" indent="0" algn="l">
              <a:buNone/>
              <a:defRPr sz="1333" b="1" cap="all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 OR DATE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1D38FC-6D70-0146-84E1-32B3F0A2D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467" y="6091768"/>
            <a:ext cx="2404533" cy="766233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321301"/>
            <a:ext cx="12191999" cy="768351"/>
          </a:xfrm>
          <a:solidFill>
            <a:srgbClr val="000000">
              <a:alpha val="25098"/>
            </a:srgbClr>
          </a:solidFill>
          <a:ln>
            <a:noFill/>
          </a:ln>
        </p:spPr>
        <p:txBody>
          <a:bodyPr lIns="756000" anchor="ctr" anchorCtr="0"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Name, Function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-8889" y="6089650"/>
            <a:ext cx="9796356" cy="768351"/>
          </a:xfrm>
          <a:solidFill>
            <a:srgbClr val="FFFFFF"/>
          </a:solidFill>
          <a:ln>
            <a:noFill/>
          </a:ln>
        </p:spPr>
        <p:txBody>
          <a:bodyPr lIns="756000" anchor="ctr" anchorCtr="0"/>
          <a:lstStyle>
            <a:lvl1pPr>
              <a:defRPr sz="1467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Department, Sub department or Capacity Group</a:t>
            </a:r>
          </a:p>
        </p:txBody>
      </p:sp>
    </p:spTree>
    <p:extLst>
      <p:ext uri="{BB962C8B-B14F-4D97-AF65-F5344CB8AC3E}">
        <p14:creationId xmlns:p14="http://schemas.microsoft.com/office/powerpoint/2010/main" val="262058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Title at th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ack75"/>
          <p:cNvSpPr/>
          <p:nvPr/>
        </p:nvSpPr>
        <p:spPr>
          <a:xfrm>
            <a:off x="0" y="3888000"/>
            <a:ext cx="12192000" cy="1440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3886732"/>
            <a:ext cx="12191999" cy="1056000"/>
          </a:xfrm>
          <a:solidFill>
            <a:schemeClr val="tx2">
              <a:alpha val="50000"/>
            </a:schemeClr>
          </a:solidFill>
        </p:spPr>
        <p:txBody>
          <a:bodyPr lIns="756000" rIns="1962000" anchor="ctr"/>
          <a:lstStyle>
            <a:lvl1pPr algn="l">
              <a:lnSpc>
                <a:spcPts val="3067"/>
              </a:lnSpc>
              <a:defRPr sz="2933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Example of a title at the bottom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4944788"/>
            <a:ext cx="12191999" cy="384000"/>
          </a:xfrm>
          <a:solidFill>
            <a:schemeClr val="tx2">
              <a:alpha val="50000"/>
            </a:schemeClr>
          </a:solidFill>
          <a:ln>
            <a:noFill/>
          </a:ln>
        </p:spPr>
        <p:txBody>
          <a:bodyPr wrap="none" lIns="756000" tIns="18000" rIns="1962000"/>
          <a:lstStyle>
            <a:lvl1pPr marL="0" indent="0" algn="l">
              <a:buNone/>
              <a:defRPr sz="1333" b="1" cap="all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 OR DATE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1D38FC-6D70-0146-84E1-32B3F0A2D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467" y="6091768"/>
            <a:ext cx="2404533" cy="766233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321301"/>
            <a:ext cx="12191999" cy="768351"/>
          </a:xfrm>
          <a:solidFill>
            <a:srgbClr val="000000">
              <a:alpha val="25098"/>
            </a:srgbClr>
          </a:solidFill>
          <a:ln>
            <a:noFill/>
          </a:ln>
        </p:spPr>
        <p:txBody>
          <a:bodyPr lIns="756000" anchor="ctr" anchorCtr="0"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Name, Function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-8889" y="6089650"/>
            <a:ext cx="9796356" cy="768351"/>
          </a:xfrm>
          <a:solidFill>
            <a:srgbClr val="FFFFFF"/>
          </a:solidFill>
          <a:ln>
            <a:noFill/>
          </a:ln>
        </p:spPr>
        <p:txBody>
          <a:bodyPr lIns="756000" anchor="ctr" anchorCtr="0"/>
          <a:lstStyle>
            <a:lvl1pPr>
              <a:defRPr sz="1467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Department, Sub department or Capacity Group</a:t>
            </a:r>
          </a:p>
        </p:txBody>
      </p:sp>
    </p:spTree>
    <p:extLst>
      <p:ext uri="{BB962C8B-B14F-4D97-AF65-F5344CB8AC3E}">
        <p14:creationId xmlns:p14="http://schemas.microsoft.com/office/powerpoint/2010/main" val="395289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This is an example of a 27 </a:t>
            </a:r>
            <a:r>
              <a:rPr lang="en-GB" dirty="0" err="1"/>
              <a:t>pt</a:t>
            </a:r>
            <a:r>
              <a:rPr lang="en-GB" dirty="0"/>
              <a:t> headline with 27 </a:t>
            </a:r>
            <a:r>
              <a:rPr lang="en-GB" dirty="0" err="1"/>
              <a:t>pt</a:t>
            </a:r>
            <a:r>
              <a:rPr lang="en-GB" dirty="0"/>
              <a:t>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A64A79-8039-4E60-BF8F-472A03E0893C}" type="datetime8">
              <a:rPr lang="en-NL" smtClean="0"/>
              <a:t>17/11/2023 10:38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354-6B45-4503-9355-4EFC9001A7C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605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slid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1767" y="781058"/>
            <a:ext cx="4794251" cy="976317"/>
          </a:xfrm>
        </p:spPr>
        <p:txBody>
          <a:bodyPr/>
          <a:lstStyle>
            <a:lvl1pPr>
              <a:lnSpc>
                <a:spcPct val="100000"/>
              </a:lnSpc>
              <a:defRPr sz="2600" b="0" baseline="0"/>
            </a:lvl1pPr>
          </a:lstStyle>
          <a:p>
            <a:r>
              <a:rPr lang="en-GB" dirty="0"/>
              <a:t>This is an example of 19,5 </a:t>
            </a:r>
            <a:r>
              <a:rPr lang="en-GB" dirty="0" err="1"/>
              <a:t>pt</a:t>
            </a:r>
            <a:r>
              <a:rPr lang="en-GB" dirty="0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07534" y="1727201"/>
            <a:ext cx="4798484" cy="391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141" y="1728001"/>
            <a:ext cx="4794251" cy="39108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3ACE38-C575-495A-BCED-8DE5CDD80DEE}" type="datetime8">
              <a:rPr lang="en-NL" smtClean="0"/>
              <a:t>17/11/2023 10:38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354-6B45-4503-9355-4EFC9001A7CC}" type="slidenum">
              <a:rPr lang="en-NL" smtClean="0"/>
              <a:t>‹#›</a:t>
            </a:fld>
            <a:endParaRPr lang="en-NL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286501" y="782400"/>
            <a:ext cx="4805892" cy="976317"/>
          </a:xfrm>
        </p:spPr>
        <p:txBody>
          <a:bodyPr anchor="t"/>
          <a:lstStyle>
            <a:lvl1pPr marL="0" indent="0">
              <a:buNone/>
              <a:defRPr lang="nl-NL" sz="2600" b="0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 dirty="0"/>
              <a:t>Click to enter text</a:t>
            </a:r>
          </a:p>
        </p:txBody>
      </p:sp>
    </p:spTree>
    <p:extLst>
      <p:ext uri="{BB962C8B-B14F-4D97-AF65-F5344CB8AC3E}">
        <p14:creationId xmlns:p14="http://schemas.microsoft.com/office/powerpoint/2010/main" val="109091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/2 text -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8000" y="782400"/>
            <a:ext cx="4800000" cy="976317"/>
          </a:xfrm>
        </p:spPr>
        <p:txBody>
          <a:bodyPr/>
          <a:lstStyle>
            <a:lvl1pPr>
              <a:lnSpc>
                <a:spcPct val="100000"/>
              </a:lnSpc>
              <a:defRPr sz="2600" b="0" baseline="0"/>
            </a:lvl1pPr>
          </a:lstStyle>
          <a:p>
            <a:r>
              <a:rPr lang="en-GB" dirty="0"/>
              <a:t>This is an example of 19,5 </a:t>
            </a:r>
            <a:r>
              <a:rPr lang="en-GB" dirty="0" err="1"/>
              <a:t>pt</a:t>
            </a:r>
            <a:r>
              <a:rPr lang="en-GB" dirty="0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07534" y="1727201"/>
            <a:ext cx="4798484" cy="391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5C932B8-C394-46F5-B94E-14973F3117C5}" type="datetime8">
              <a:rPr lang="en-NL" smtClean="0"/>
              <a:t>17/11/2023 10:38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354-6B45-4503-9355-4EFC9001A7CC}" type="slidenum">
              <a:rPr lang="en-NL" smtClean="0"/>
              <a:t>‹#›</a:t>
            </a:fld>
            <a:endParaRPr lang="en-NL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1" y="0"/>
            <a:ext cx="5905500" cy="608965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91719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/3 text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8000" y="782400"/>
            <a:ext cx="6546851" cy="976317"/>
          </a:xfrm>
        </p:spPr>
        <p:txBody>
          <a:bodyPr/>
          <a:lstStyle>
            <a:lvl1pPr>
              <a:lnSpc>
                <a:spcPct val="100000"/>
              </a:lnSpc>
              <a:defRPr sz="2600" b="0" baseline="0"/>
            </a:lvl1pPr>
          </a:lstStyle>
          <a:p>
            <a:r>
              <a:rPr lang="en-GB" dirty="0"/>
              <a:t>This is an example of 19,5 </a:t>
            </a:r>
            <a:r>
              <a:rPr lang="en-GB" dirty="0" err="1"/>
              <a:t>pt</a:t>
            </a:r>
            <a:r>
              <a:rPr lang="en-GB" dirty="0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07534" y="1727201"/>
            <a:ext cx="6551084" cy="391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79B6BB3-191F-45F2-86B0-5C58EDAAFEB2}" type="datetime8">
              <a:rPr lang="en-NL" smtClean="0"/>
              <a:t>17/11/2023 10:38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354-6B45-4503-9355-4EFC9001A7CC}" type="slidenum">
              <a:rPr lang="en-NL" smtClean="0"/>
              <a:t>‹#›</a:t>
            </a:fld>
            <a:endParaRPr lang="en-NL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8062384" y="0"/>
            <a:ext cx="4129616" cy="608965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48235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line + image/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none"/>
          <a:lstStyle/>
          <a:p>
            <a:r>
              <a:rPr lang="en-GB" dirty="0"/>
              <a:t>This is an example of a 27 </a:t>
            </a:r>
            <a:r>
              <a:rPr lang="en-GB" dirty="0" err="1"/>
              <a:t>pt</a:t>
            </a:r>
            <a:r>
              <a:rPr lang="en-GB" dirty="0"/>
              <a:t> headline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AAECE34-485E-4B93-BEB9-4090D4A568F6}" type="datetime8">
              <a:rPr lang="en-NL" smtClean="0"/>
              <a:t>17/11/2023 10:38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354-6B45-4503-9355-4EFC9001A7CC}" type="slidenum">
              <a:rPr lang="en-NL" smtClean="0"/>
              <a:t>‹#›</a:t>
            </a:fld>
            <a:endParaRPr lang="en-NL"/>
          </a:p>
        </p:txBody>
      </p:sp>
      <p:sp>
        <p:nvSpPr>
          <p:cNvPr id="10" name="Tijdelijke aanduiding voor inhoud 9"/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2518834" y="1439335"/>
            <a:ext cx="7056967" cy="396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Click icon to insert 16x9 image or movie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18834" y="5475024"/>
            <a:ext cx="7056967" cy="220133"/>
          </a:xfrm>
        </p:spPr>
        <p:txBody>
          <a:bodyPr/>
          <a:lstStyle>
            <a:lvl1pPr>
              <a:defRPr sz="1467" i="1"/>
            </a:lvl1pPr>
          </a:lstStyle>
          <a:p>
            <a:pPr lvl="0"/>
            <a:r>
              <a:rPr lang="en-GB" dirty="0"/>
              <a:t>Click to insert Caption under image or movie</a:t>
            </a:r>
          </a:p>
        </p:txBody>
      </p:sp>
    </p:spTree>
    <p:extLst>
      <p:ext uri="{BB962C8B-B14F-4D97-AF65-F5344CB8AC3E}">
        <p14:creationId xmlns:p14="http://schemas.microsoft.com/office/powerpoint/2010/main" val="105130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 27pt headline on a slide with three images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11766" y="1742189"/>
            <a:ext cx="2779185" cy="848611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dirty="0"/>
              <a:t>Click to enter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B3FF532-4B02-448F-9919-F3F43AEBE210}" type="datetime8">
              <a:rPr lang="en-NL" smtClean="0"/>
              <a:t>17/11/2023 10:38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354-6B45-4503-9355-4EFC9001A7CC}" type="slidenum">
              <a:rPr lang="en-NL" smtClean="0"/>
              <a:t>‹#›</a:t>
            </a:fld>
            <a:endParaRPr lang="en-NL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654552" y="1736881"/>
            <a:ext cx="2779185" cy="848611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dirty="0"/>
              <a:t>Click to enter text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313886" y="1736881"/>
            <a:ext cx="2779185" cy="848611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dirty="0"/>
              <a:t>Click to enter text</a:t>
            </a:r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5" hasCustomPrompt="1"/>
          </p:nvPr>
        </p:nvSpPr>
        <p:spPr>
          <a:xfrm>
            <a:off x="1007534" y="2590802"/>
            <a:ext cx="2783417" cy="35003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16" hasCustomPrompt="1"/>
          </p:nvPr>
        </p:nvSpPr>
        <p:spPr>
          <a:xfrm>
            <a:off x="4650320" y="2590802"/>
            <a:ext cx="2783417" cy="350039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insert image</a:t>
            </a:r>
          </a:p>
          <a:p>
            <a:endParaRPr lang="en-GB" dirty="0"/>
          </a:p>
        </p:txBody>
      </p:sp>
      <p:sp>
        <p:nvSpPr>
          <p:cNvPr id="12" name="Tijdelijke aanduiding voor afbeelding 9"/>
          <p:cNvSpPr>
            <a:spLocks noGrp="1"/>
          </p:cNvSpPr>
          <p:nvPr>
            <p:ph type="pic" sz="quarter" idx="17" hasCustomPrompt="1"/>
          </p:nvPr>
        </p:nvSpPr>
        <p:spPr>
          <a:xfrm>
            <a:off x="8313886" y="2590802"/>
            <a:ext cx="2783417" cy="350039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insert image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12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" y="6091200"/>
            <a:ext cx="1485899" cy="763048"/>
          </a:xfrm>
          <a:prstGeom prst="rect">
            <a:avLst/>
          </a:prstGeom>
          <a:solidFill>
            <a:schemeClr val="bg1"/>
          </a:solidFill>
        </p:spPr>
        <p:txBody>
          <a:bodyPr vert="horz" lIns="756000" tIns="0" rIns="0" bIns="0" rtlCol="0" anchor="ctr"/>
          <a:lstStyle>
            <a:lvl1pPr algn="l">
              <a:defRPr sz="1467" b="0">
                <a:solidFill>
                  <a:schemeClr val="tx1"/>
                </a:solidFill>
              </a:defRPr>
            </a:lvl1pPr>
          </a:lstStyle>
          <a:p>
            <a:fld id="{22421354-6B45-4503-9355-4EFC9001A7CC}" type="slidenum">
              <a:rPr lang="en-NL" smtClean="0"/>
              <a:t>‹#›</a:t>
            </a:fld>
            <a:endParaRPr lang="en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1767" y="691615"/>
            <a:ext cx="10075333" cy="7187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This is an example of a 27 </a:t>
            </a:r>
            <a:r>
              <a:rPr lang="en-GB" dirty="0" err="1"/>
              <a:t>pt</a:t>
            </a:r>
            <a:r>
              <a:rPr lang="en-GB" dirty="0"/>
              <a:t> headline with 27 </a:t>
            </a:r>
            <a:r>
              <a:rPr lang="en-GB" dirty="0" err="1"/>
              <a:t>pt</a:t>
            </a:r>
            <a:r>
              <a:rPr lang="en-GB" dirty="0"/>
              <a:t> line spacing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766" y="1742189"/>
            <a:ext cx="10075335" cy="38966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5902" y="6091200"/>
            <a:ext cx="9389532" cy="768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1467" b="0">
                <a:solidFill>
                  <a:schemeClr val="tx1"/>
                </a:solidFill>
              </a:defRPr>
            </a:lvl1pPr>
          </a:lstStyle>
          <a:p>
            <a:endParaRPr lang="en-NL"/>
          </a:p>
        </p:txBody>
      </p:sp>
      <p:pic>
        <p:nvPicPr>
          <p:cNvPr id="66" name="Picture 4">
            <a:extLst>
              <a:ext uri="{FF2B5EF4-FFF2-40B4-BE49-F238E27FC236}">
                <a16:creationId xmlns:a16="http://schemas.microsoft.com/office/drawing/2014/main" id="{93FD69BB-9D62-3A4C-8433-C5954D52BB6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875434" y="6091768"/>
            <a:ext cx="1316567" cy="76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1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77" rtl="0" eaLnBrk="1" latinLnBrk="0" hangingPunct="1">
        <a:lnSpc>
          <a:spcPts val="36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241294" indent="-241294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479988" indent="-241294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719649" indent="-237061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1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5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7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m.redaelli@gmail.com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romano.giannetti@gmail.com" TargetMode="External"/><Relationship Id="rId11" Type="http://schemas.openxmlformats.org/officeDocument/2006/relationships/image" Target="../media/image8.png"/><Relationship Id="rId5" Type="http://schemas.openxmlformats.org/officeDocument/2006/relationships/hyperlink" Target="mailto:stefan.erhardt@fau.de" TargetMode="External"/><Relationship Id="rId10" Type="http://schemas.openxmlformats.org/officeDocument/2006/relationships/image" Target="../media/image7.png"/><Relationship Id="rId4" Type="http://schemas.openxmlformats.org/officeDocument/2006/relationships/hyperlink" Target="mailto:stefan.lindner@fau.de" TargetMode="Externa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1.png"/><Relationship Id="rId7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microsoft.com/office/2018/10/relationships/comments" Target="../comments/modernComment_113_5F415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microsoft.com/office/2018/10/relationships/comments" Target="../comments/modernComment_116_8051531B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microsoft.com/office/2018/10/relationships/comments" Target="../comments/modernComment_117_11B6A61D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microsoft.com/office/2018/10/relationships/comments" Target="../comments/modernComment_118_9E04F89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microsoft.com/office/2018/10/relationships/comments" Target="../comments/modernComment_119_6874B8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1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2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3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4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microsoft.com/office/2018/10/relationships/comments" Target="../comments/modernComment_104_16B4BA6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microsoft.com/office/2018/10/relationships/comments" Target="../comments/modernComment_129_8DD0845C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771ADE-8412-37E7-20E6-E89EE575EC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3" r="80955" b="78317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27417B-373E-895B-05AD-EADAA83DEA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25" t="74693" r="35664" b="15973"/>
          <a:stretch/>
        </p:blipFill>
        <p:spPr>
          <a:xfrm>
            <a:off x="6746240" y="3785524"/>
            <a:ext cx="4751754" cy="115824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A3AB1E-E1DB-B1A4-40B2-30214BA042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>
              <a:lumMod val="85000"/>
              <a:alpha val="25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Daan</a:t>
            </a:r>
            <a:r>
              <a:rPr lang="en-US" dirty="0">
                <a:solidFill>
                  <a:schemeClr val="tx1"/>
                </a:solidFill>
              </a:rPr>
              <a:t> Dekker &amp;</a:t>
            </a:r>
          </a:p>
          <a:p>
            <a:r>
              <a:rPr lang="en-US" dirty="0">
                <a:solidFill>
                  <a:schemeClr val="tx1"/>
                </a:solidFill>
              </a:rPr>
              <a:t>Karsten Stolk</a:t>
            </a:r>
            <a:endParaRPr lang="en-NL" dirty="0">
              <a:solidFill>
                <a:schemeClr val="tx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287DBE-5B11-8A95-20A2-C058FFC485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8890" y="6089650"/>
            <a:ext cx="12099289" cy="768351"/>
          </a:xfrm>
        </p:spPr>
        <p:txBody>
          <a:bodyPr/>
          <a:lstStyle/>
          <a:p>
            <a:r>
              <a:rPr lang="en-US" sz="3200" b="1" dirty="0"/>
              <a:t>IEEE SBE Eindhoven								2023</a:t>
            </a:r>
            <a:endParaRPr lang="en-NL" sz="3200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617D7E-92CB-7723-584B-3C2AD3D53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5227" y="1014196"/>
            <a:ext cx="8018454" cy="922335"/>
          </a:xfrm>
          <a:noFill/>
        </p:spPr>
        <p:txBody>
          <a:bodyPr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Abadi" panose="020B0604020104020204" pitchFamily="34" charset="0"/>
              </a:rPr>
              <a:t>CircuiTikz</a:t>
            </a:r>
            <a:r>
              <a:rPr lang="en-US" sz="5400" dirty="0">
                <a:solidFill>
                  <a:schemeClr val="tx1"/>
                </a:solidFill>
                <a:latin typeface="Abadi" panose="020B0604020104020204" pitchFamily="34" charset="0"/>
              </a:rPr>
              <a:t> Tutorial</a:t>
            </a:r>
            <a:endParaRPr lang="en-NL" sz="5400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4F5930-CCFF-99CC-B3CC-F62F9AEA98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27" t="2173" r="58405" b="68713"/>
          <a:stretch/>
        </p:blipFill>
        <p:spPr>
          <a:xfrm rot="16200000">
            <a:off x="1280350" y="316919"/>
            <a:ext cx="1258193" cy="2204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71DAA1-C37A-4BEE-1584-271D3C4201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64" t="78559" r="60782" b="7468"/>
          <a:stretch/>
        </p:blipFill>
        <p:spPr>
          <a:xfrm>
            <a:off x="6746240" y="1667450"/>
            <a:ext cx="1473201" cy="1733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9477DE-8E88-1F6D-6C3E-C51A955E40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65" t="58939" r="58766" b="25634"/>
          <a:stretch/>
        </p:blipFill>
        <p:spPr>
          <a:xfrm>
            <a:off x="8563317" y="112541"/>
            <a:ext cx="2976879" cy="19142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85543C-F817-FFF6-53BA-FFB128A1F5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480" t="35612" r="7112" b="37837"/>
          <a:stretch/>
        </p:blipFill>
        <p:spPr>
          <a:xfrm>
            <a:off x="261948" y="2026778"/>
            <a:ext cx="6727024" cy="329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1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B25F6-DCAD-8B9C-3CDE-F42B6E8F2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254" y="552629"/>
            <a:ext cx="6546851" cy="976317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Step 1: </a:t>
            </a:r>
            <a:r>
              <a:rPr lang="en-US" dirty="0">
                <a:solidFill>
                  <a:schemeClr val="accent1"/>
                </a:solidFill>
              </a:rPr>
              <a:t>Setting-up the environment</a:t>
            </a:r>
            <a:endParaRPr lang="en-NL" dirty="0">
              <a:solidFill>
                <a:schemeClr val="accent1"/>
              </a:solidFill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3B72364-EEE0-F2B0-EC5F-AF29A2A46F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599" r="2599"/>
          <a:stretch/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50472D-C156-C84A-3BE1-E1BD9E33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FA132E-9F85-ABA3-EE02-3CCCDE6C8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2" y="5798916"/>
            <a:ext cx="12189451" cy="1073135"/>
          </a:xfrm>
          <a:prstGeom prst="rect">
            <a:avLst/>
          </a:prstGeom>
        </p:spPr>
      </p:pic>
      <p:sp>
        <p:nvSpPr>
          <p:cNvPr id="7" name="Arrow: Chevron 6">
            <a:extLst>
              <a:ext uri="{FF2B5EF4-FFF2-40B4-BE49-F238E27FC236}">
                <a16:creationId xmlns:a16="http://schemas.microsoft.com/office/drawing/2014/main" id="{BA4EC335-D522-9F75-9E83-73AECA35909E}"/>
              </a:ext>
            </a:extLst>
          </p:cNvPr>
          <p:cNvSpPr/>
          <p:nvPr/>
        </p:nvSpPr>
        <p:spPr>
          <a:xfrm>
            <a:off x="262720" y="5966821"/>
            <a:ext cx="1915073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AED8BFA5-B427-6D7A-F1CA-2542221383C0}"/>
              </a:ext>
            </a:extLst>
          </p:cNvPr>
          <p:cNvSpPr/>
          <p:nvPr/>
        </p:nvSpPr>
        <p:spPr>
          <a:xfrm>
            <a:off x="977895" y="5966358"/>
            <a:ext cx="1709122" cy="708016"/>
          </a:xfrm>
          <a:prstGeom prst="homePlate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781B88D2-F26F-3BE8-088F-0A06FEEBB9BA}"/>
              </a:ext>
            </a:extLst>
          </p:cNvPr>
          <p:cNvSpPr/>
          <p:nvPr/>
        </p:nvSpPr>
        <p:spPr>
          <a:xfrm>
            <a:off x="2600447" y="5984161"/>
            <a:ext cx="2424297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7DC11F-F2C3-618B-6687-7898330BD8EB}"/>
              </a:ext>
            </a:extLst>
          </p:cNvPr>
          <p:cNvSpPr txBox="1"/>
          <p:nvPr/>
        </p:nvSpPr>
        <p:spPr>
          <a:xfrm>
            <a:off x="910594" y="6121809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Background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 descr="A stack of books with a black background&#10;&#10;Description automatically generated">
            <a:extLst>
              <a:ext uri="{FF2B5EF4-FFF2-40B4-BE49-F238E27FC236}">
                <a16:creationId xmlns:a16="http://schemas.microsoft.com/office/drawing/2014/main" id="{36883EDF-4A8A-3818-2F88-9FB18ECD2F1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8" y="6167146"/>
            <a:ext cx="309436" cy="309436"/>
          </a:xfrm>
          <a:prstGeom prst="rect">
            <a:avLst/>
          </a:prstGeom>
        </p:spPr>
      </p:pic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7368B27-3D3F-65E4-1BB1-365F350EEF5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01" y="6045410"/>
            <a:ext cx="554063" cy="5540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EBA70AB-9EE8-90F8-E3A0-D48F9C7BB522}"/>
              </a:ext>
            </a:extLst>
          </p:cNvPr>
          <p:cNvSpPr txBox="1"/>
          <p:nvPr/>
        </p:nvSpPr>
        <p:spPr>
          <a:xfrm>
            <a:off x="3732562" y="6121811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Skills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1A307832-6686-0E5A-D7AF-60616B32FF5F}"/>
              </a:ext>
            </a:extLst>
          </p:cNvPr>
          <p:cNvSpPr/>
          <p:nvPr/>
        </p:nvSpPr>
        <p:spPr>
          <a:xfrm>
            <a:off x="9499328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0DE4D1-AFFC-E36F-046C-760DC052BD24}"/>
              </a:ext>
            </a:extLst>
          </p:cNvPr>
          <p:cNvSpPr txBox="1"/>
          <p:nvPr/>
        </p:nvSpPr>
        <p:spPr>
          <a:xfrm>
            <a:off x="10348300" y="6138114"/>
            <a:ext cx="148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Challange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FFF9EDA-7E03-3ADF-4634-00E79186A9F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88" y="6083700"/>
            <a:ext cx="537782" cy="672391"/>
          </a:xfrm>
          <a:prstGeom prst="rect">
            <a:avLst/>
          </a:prstGeom>
        </p:spPr>
      </p:pic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5BA9FFD-8437-47A2-02EF-9DB0929035DC}"/>
              </a:ext>
            </a:extLst>
          </p:cNvPr>
          <p:cNvSpPr/>
          <p:nvPr/>
        </p:nvSpPr>
        <p:spPr>
          <a:xfrm>
            <a:off x="4892169" y="5984161"/>
            <a:ext cx="2432818" cy="708016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D50C84-D675-779F-61D2-713BB4402CAF}"/>
              </a:ext>
            </a:extLst>
          </p:cNvPr>
          <p:cNvSpPr txBox="1"/>
          <p:nvPr/>
        </p:nvSpPr>
        <p:spPr>
          <a:xfrm>
            <a:off x="5775715" y="6121809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3E1C63EB-D2C8-3C88-4831-CF5AB9E8C67A}"/>
              </a:ext>
            </a:extLst>
          </p:cNvPr>
          <p:cNvSpPr/>
          <p:nvPr/>
        </p:nvSpPr>
        <p:spPr>
          <a:xfrm>
            <a:off x="7199085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F36713-4A89-36FE-9E95-1B219723658E}"/>
              </a:ext>
            </a:extLst>
          </p:cNvPr>
          <p:cNvSpPr txBox="1"/>
          <p:nvPr/>
        </p:nvSpPr>
        <p:spPr>
          <a:xfrm>
            <a:off x="8074764" y="6121809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Picture 2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21FEFBF-EAD6-C514-14EE-10827A9EA9A7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49" y="6045411"/>
            <a:ext cx="552909" cy="552909"/>
          </a:xfrm>
          <a:prstGeom prst="rect">
            <a:avLst/>
          </a:prstGeom>
        </p:spPr>
      </p:pic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AD18BA8-E8FD-DF9F-4AE9-96AE8FC840A5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03" y="6045410"/>
            <a:ext cx="552909" cy="552909"/>
          </a:xfrm>
          <a:prstGeom prst="rect">
            <a:avLst/>
          </a:prstGeom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879204A0-FC7E-52F7-BC8A-DEFEC424D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786513"/>
              </p:ext>
            </p:extLst>
          </p:nvPr>
        </p:nvGraphicFramePr>
        <p:xfrm>
          <a:off x="910594" y="1040787"/>
          <a:ext cx="10075862" cy="553720"/>
        </p:xfrm>
        <a:graphic>
          <a:graphicData uri="http://schemas.openxmlformats.org/drawingml/2006/table">
            <a:tbl>
              <a:tblPr/>
              <a:tblGrid>
                <a:gridCol w="10075862">
                  <a:extLst>
                    <a:ext uri="{9D8B030D-6E8A-4147-A177-3AD203B41FA5}">
                      <a16:colId xmlns:a16="http://schemas.microsoft.com/office/drawing/2014/main" val="27234882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33507"/>
                  </a:ext>
                </a:extLst>
              </a:tr>
            </a:tbl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730709DE-85CB-E1AC-6CEF-9F851997C3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5902" y="1441143"/>
            <a:ext cx="5260604" cy="397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B25F6-DCAD-8B9C-3CDE-F42B6E8F2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Step 2:</a:t>
            </a:r>
            <a:r>
              <a:rPr lang="en-US" dirty="0">
                <a:solidFill>
                  <a:schemeClr val="accent1"/>
                </a:solidFill>
              </a:rPr>
              <a:t> Transistor Q1</a:t>
            </a:r>
            <a:endParaRPr lang="en-NL" dirty="0">
              <a:solidFill>
                <a:schemeClr val="accent1"/>
              </a:solidFill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3B72364-EEE0-F2B0-EC5F-AF29A2A46F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599" r="2599"/>
          <a:stretch/>
        </p:blipFill>
        <p:spPr/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FE9B72-4D30-8399-6445-A217A890F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9198" y="1814285"/>
            <a:ext cx="2009775" cy="231457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59C40-057F-9130-B1C3-18FD5CEED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E00A5-FDB3-4869-9E4C-6889A8D9A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2" y="5798916"/>
            <a:ext cx="12189451" cy="1073135"/>
          </a:xfrm>
          <a:prstGeom prst="rect">
            <a:avLst/>
          </a:prstGeom>
        </p:spPr>
      </p:pic>
      <p:sp>
        <p:nvSpPr>
          <p:cNvPr id="7" name="Arrow: Chevron 6">
            <a:extLst>
              <a:ext uri="{FF2B5EF4-FFF2-40B4-BE49-F238E27FC236}">
                <a16:creationId xmlns:a16="http://schemas.microsoft.com/office/drawing/2014/main" id="{94979214-7C24-F130-0172-C8035B69B78A}"/>
              </a:ext>
            </a:extLst>
          </p:cNvPr>
          <p:cNvSpPr/>
          <p:nvPr/>
        </p:nvSpPr>
        <p:spPr>
          <a:xfrm>
            <a:off x="262720" y="5966821"/>
            <a:ext cx="1915073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EEA1E07C-ADDB-1C23-9C12-1EDA65AC2DED}"/>
              </a:ext>
            </a:extLst>
          </p:cNvPr>
          <p:cNvSpPr/>
          <p:nvPr/>
        </p:nvSpPr>
        <p:spPr>
          <a:xfrm>
            <a:off x="977895" y="5966358"/>
            <a:ext cx="1709122" cy="708016"/>
          </a:xfrm>
          <a:prstGeom prst="homePlate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54FC13E5-C8B3-6108-5F35-BAC415C8A488}"/>
              </a:ext>
            </a:extLst>
          </p:cNvPr>
          <p:cNvSpPr/>
          <p:nvPr/>
        </p:nvSpPr>
        <p:spPr>
          <a:xfrm>
            <a:off x="2600447" y="5984161"/>
            <a:ext cx="2424297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3FEC80-E8A0-FEFC-7637-3C145515566D}"/>
              </a:ext>
            </a:extLst>
          </p:cNvPr>
          <p:cNvSpPr txBox="1"/>
          <p:nvPr/>
        </p:nvSpPr>
        <p:spPr>
          <a:xfrm>
            <a:off x="910594" y="6121809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Background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 descr="A stack of books with a black background&#10;&#10;Description automatically generated">
            <a:extLst>
              <a:ext uri="{FF2B5EF4-FFF2-40B4-BE49-F238E27FC236}">
                <a16:creationId xmlns:a16="http://schemas.microsoft.com/office/drawing/2014/main" id="{AD9AE4D0-44DF-89B9-8BB9-3D588263C3D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8" y="6167146"/>
            <a:ext cx="309436" cy="309436"/>
          </a:xfrm>
          <a:prstGeom prst="rect">
            <a:avLst/>
          </a:prstGeom>
        </p:spPr>
      </p:pic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8A64994-C6E8-5211-FBA4-BC8FF8BA3EB2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01" y="6045410"/>
            <a:ext cx="554063" cy="5540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8E1E2B-47DF-D017-5D1D-3C13A791E2C7}"/>
              </a:ext>
            </a:extLst>
          </p:cNvPr>
          <p:cNvSpPr txBox="1"/>
          <p:nvPr/>
        </p:nvSpPr>
        <p:spPr>
          <a:xfrm>
            <a:off x="3732562" y="6121811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Skills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262E7286-8968-4173-2107-15C809191877}"/>
              </a:ext>
            </a:extLst>
          </p:cNvPr>
          <p:cNvSpPr/>
          <p:nvPr/>
        </p:nvSpPr>
        <p:spPr>
          <a:xfrm>
            <a:off x="9499328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57BFF2-3BA8-D4C3-D0B4-D07FA522CD05}"/>
              </a:ext>
            </a:extLst>
          </p:cNvPr>
          <p:cNvSpPr txBox="1"/>
          <p:nvPr/>
        </p:nvSpPr>
        <p:spPr>
          <a:xfrm>
            <a:off x="10348300" y="6138114"/>
            <a:ext cx="148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Challange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1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590992E-1BCC-5CC5-3C2D-0C09B02D961B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88" y="6083700"/>
            <a:ext cx="537782" cy="672391"/>
          </a:xfrm>
          <a:prstGeom prst="rect">
            <a:avLst/>
          </a:prstGeom>
        </p:spPr>
      </p:pic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0B26D4B9-2653-DC34-36FB-C12B14BF900F}"/>
              </a:ext>
            </a:extLst>
          </p:cNvPr>
          <p:cNvSpPr/>
          <p:nvPr/>
        </p:nvSpPr>
        <p:spPr>
          <a:xfrm>
            <a:off x="4892169" y="5984161"/>
            <a:ext cx="2432818" cy="708016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D7BA12-744C-F97A-4596-D61E846AABC9}"/>
              </a:ext>
            </a:extLst>
          </p:cNvPr>
          <p:cNvSpPr txBox="1"/>
          <p:nvPr/>
        </p:nvSpPr>
        <p:spPr>
          <a:xfrm>
            <a:off x="5775715" y="6121809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EC964E2D-B242-F84D-0F73-78B043C54CF9}"/>
              </a:ext>
            </a:extLst>
          </p:cNvPr>
          <p:cNvSpPr/>
          <p:nvPr/>
        </p:nvSpPr>
        <p:spPr>
          <a:xfrm>
            <a:off x="7199085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837FBB-D6AA-0217-4BC2-41DEB5C19EEA}"/>
              </a:ext>
            </a:extLst>
          </p:cNvPr>
          <p:cNvSpPr txBox="1"/>
          <p:nvPr/>
        </p:nvSpPr>
        <p:spPr>
          <a:xfrm>
            <a:off x="8074764" y="6121809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B4AB81E-CEAC-1661-20BB-E534F4E505E3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49" y="6045411"/>
            <a:ext cx="552909" cy="552909"/>
          </a:xfrm>
          <a:prstGeom prst="rect">
            <a:avLst/>
          </a:prstGeom>
        </p:spPr>
      </p:pic>
      <p:pic>
        <p:nvPicPr>
          <p:cNvPr id="24" name="Picture 2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55B1506-75EB-3737-1833-B511D0F9FFE1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03" y="6045410"/>
            <a:ext cx="552909" cy="5529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2064686-4BE9-8B9C-26E3-FBC8EB58F2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7490" y="1588045"/>
            <a:ext cx="10661076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1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B25F6-DCAD-8B9C-3CDE-F42B6E8F2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Step 3:</a:t>
            </a:r>
            <a:r>
              <a:rPr lang="en-US" dirty="0">
                <a:solidFill>
                  <a:schemeClr val="accent1"/>
                </a:solidFill>
              </a:rPr>
              <a:t> Transistor Q2, current source</a:t>
            </a:r>
            <a:endParaRPr lang="en-NL" dirty="0">
              <a:solidFill>
                <a:schemeClr val="accent1"/>
              </a:solidFill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3B72364-EEE0-F2B0-EC5F-AF29A2A46F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599" r="2599"/>
          <a:stretch/>
        </p:blipFill>
        <p:spPr/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105A49-7F99-1765-6C1D-8A419159E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0561" y="325891"/>
            <a:ext cx="2838450" cy="509587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DBF88-239F-4FBB-A9AD-70B1775DB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354-6B45-4503-9355-4EFC9001A7CC}" type="slidenum">
              <a:rPr lang="en-NL" smtClean="0"/>
              <a:t>12</a:t>
            </a:fld>
            <a:endParaRPr lang="en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8B9D95-1391-5CAD-06DA-B7D77F2C8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2" y="5798916"/>
            <a:ext cx="12189451" cy="1073135"/>
          </a:xfrm>
          <a:prstGeom prst="rect">
            <a:avLst/>
          </a:prstGeom>
        </p:spPr>
      </p:pic>
      <p:sp>
        <p:nvSpPr>
          <p:cNvPr id="9" name="Arrow: Chevron 8">
            <a:extLst>
              <a:ext uri="{FF2B5EF4-FFF2-40B4-BE49-F238E27FC236}">
                <a16:creationId xmlns:a16="http://schemas.microsoft.com/office/drawing/2014/main" id="{60E04338-F60B-E208-9423-372DAFC98F5A}"/>
              </a:ext>
            </a:extLst>
          </p:cNvPr>
          <p:cNvSpPr/>
          <p:nvPr/>
        </p:nvSpPr>
        <p:spPr>
          <a:xfrm>
            <a:off x="262720" y="5966821"/>
            <a:ext cx="1915073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3D4EB40-EB90-A095-1FF5-92358E672D66}"/>
              </a:ext>
            </a:extLst>
          </p:cNvPr>
          <p:cNvSpPr/>
          <p:nvPr/>
        </p:nvSpPr>
        <p:spPr>
          <a:xfrm>
            <a:off x="977895" y="5966358"/>
            <a:ext cx="1709122" cy="708016"/>
          </a:xfrm>
          <a:prstGeom prst="homePlate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F1315779-321F-0146-1AB2-F914B5E3C566}"/>
              </a:ext>
            </a:extLst>
          </p:cNvPr>
          <p:cNvSpPr/>
          <p:nvPr/>
        </p:nvSpPr>
        <p:spPr>
          <a:xfrm>
            <a:off x="2600447" y="5984161"/>
            <a:ext cx="2424297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6CFF28-8DC1-675C-2975-C7B2792DC85B}"/>
              </a:ext>
            </a:extLst>
          </p:cNvPr>
          <p:cNvSpPr txBox="1"/>
          <p:nvPr/>
        </p:nvSpPr>
        <p:spPr>
          <a:xfrm>
            <a:off x="910594" y="6121809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Background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 descr="A stack of books with a black background&#10;&#10;Description automatically generated">
            <a:extLst>
              <a:ext uri="{FF2B5EF4-FFF2-40B4-BE49-F238E27FC236}">
                <a16:creationId xmlns:a16="http://schemas.microsoft.com/office/drawing/2014/main" id="{11981EB3-9F3F-D434-134E-22E01D543CC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8" y="6167146"/>
            <a:ext cx="309436" cy="309436"/>
          </a:xfrm>
          <a:prstGeom prst="rect">
            <a:avLst/>
          </a:prstGeom>
        </p:spPr>
      </p:pic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E22BE6C-46C8-86D3-E298-BA516545C69E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01" y="6045410"/>
            <a:ext cx="554063" cy="5540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DF36C24-B65B-16F6-D2BB-2F3A6271F074}"/>
              </a:ext>
            </a:extLst>
          </p:cNvPr>
          <p:cNvSpPr txBox="1"/>
          <p:nvPr/>
        </p:nvSpPr>
        <p:spPr>
          <a:xfrm>
            <a:off x="3732562" y="6121811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Skills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D726A098-3C6A-6A64-3E12-70F7D7E3673A}"/>
              </a:ext>
            </a:extLst>
          </p:cNvPr>
          <p:cNvSpPr/>
          <p:nvPr/>
        </p:nvSpPr>
        <p:spPr>
          <a:xfrm>
            <a:off x="9499328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3B44F5-1272-4CE5-5C4D-896DD4702EE5}"/>
              </a:ext>
            </a:extLst>
          </p:cNvPr>
          <p:cNvSpPr txBox="1"/>
          <p:nvPr/>
        </p:nvSpPr>
        <p:spPr>
          <a:xfrm>
            <a:off x="10348300" y="6138114"/>
            <a:ext cx="148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Challange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1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03C042F-929F-4943-54C2-6AFDD77639CE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88" y="6083700"/>
            <a:ext cx="537782" cy="672391"/>
          </a:xfrm>
          <a:prstGeom prst="rect">
            <a:avLst/>
          </a:prstGeom>
        </p:spPr>
      </p:pic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5B6B7A52-C7E4-C888-8246-3907C42531A2}"/>
              </a:ext>
            </a:extLst>
          </p:cNvPr>
          <p:cNvSpPr/>
          <p:nvPr/>
        </p:nvSpPr>
        <p:spPr>
          <a:xfrm>
            <a:off x="4892169" y="5984161"/>
            <a:ext cx="2432818" cy="708016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7765EF-2DA6-EE11-CCA2-F3CFC74BB865}"/>
              </a:ext>
            </a:extLst>
          </p:cNvPr>
          <p:cNvSpPr txBox="1"/>
          <p:nvPr/>
        </p:nvSpPr>
        <p:spPr>
          <a:xfrm>
            <a:off x="5775715" y="6121809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9D7B897E-F1B3-8E35-7FA2-4FE2EA9C30A5}"/>
              </a:ext>
            </a:extLst>
          </p:cNvPr>
          <p:cNvSpPr/>
          <p:nvPr/>
        </p:nvSpPr>
        <p:spPr>
          <a:xfrm>
            <a:off x="7199085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FF9CEA-3CFD-2F5B-5DB7-84A399D325C2}"/>
              </a:ext>
            </a:extLst>
          </p:cNvPr>
          <p:cNvSpPr txBox="1"/>
          <p:nvPr/>
        </p:nvSpPr>
        <p:spPr>
          <a:xfrm>
            <a:off x="8074764" y="6121809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1291CCA-5F4B-7A98-CA62-DDDF3E8C344F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49" y="6045411"/>
            <a:ext cx="552909" cy="552909"/>
          </a:xfrm>
          <a:prstGeom prst="rect">
            <a:avLst/>
          </a:prstGeom>
        </p:spPr>
      </p:pic>
      <p:pic>
        <p:nvPicPr>
          <p:cNvPr id="24" name="Picture 2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2FF54DE-C727-3650-FF8A-0710F98A4F0D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03" y="6045410"/>
            <a:ext cx="552909" cy="5529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C00B2F5-0EA8-6869-C629-78C2B54297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8000" y="2051000"/>
            <a:ext cx="9040503" cy="296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8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B25F6-DCAD-8B9C-3CDE-F42B6E8F2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Step 4:</a:t>
            </a:r>
            <a:r>
              <a:rPr lang="en-US" dirty="0">
                <a:solidFill>
                  <a:schemeClr val="accent1"/>
                </a:solidFill>
              </a:rPr>
              <a:t> Voltage labels</a:t>
            </a:r>
            <a:endParaRPr lang="en-NL" dirty="0">
              <a:solidFill>
                <a:schemeClr val="accent1"/>
              </a:solidFill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3B72364-EEE0-F2B0-EC5F-AF29A2A46F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599" r="2599"/>
          <a:stretch/>
        </p:blipFill>
        <p:spPr/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82D3F7-BE51-327A-DC49-80D04F2C7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2267" y="266019"/>
            <a:ext cx="2609850" cy="501967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971CC-BADA-A209-7EF5-F421B99F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354-6B45-4503-9355-4EFC9001A7CC}" type="slidenum">
              <a:rPr lang="en-NL" smtClean="0"/>
              <a:t>13</a:t>
            </a:fld>
            <a:endParaRPr lang="en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0FE66D-C11E-B00E-23D9-F157E705F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2" y="5798916"/>
            <a:ext cx="12189451" cy="1073135"/>
          </a:xfrm>
          <a:prstGeom prst="rect">
            <a:avLst/>
          </a:prstGeom>
        </p:spPr>
      </p:pic>
      <p:sp>
        <p:nvSpPr>
          <p:cNvPr id="9" name="Arrow: Chevron 8">
            <a:extLst>
              <a:ext uri="{FF2B5EF4-FFF2-40B4-BE49-F238E27FC236}">
                <a16:creationId xmlns:a16="http://schemas.microsoft.com/office/drawing/2014/main" id="{805CD63C-131B-D64C-08BD-47E6F8821881}"/>
              </a:ext>
            </a:extLst>
          </p:cNvPr>
          <p:cNvSpPr/>
          <p:nvPr/>
        </p:nvSpPr>
        <p:spPr>
          <a:xfrm>
            <a:off x="262720" y="5966821"/>
            <a:ext cx="1915073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D68BD622-18E3-FA60-97A8-CDD9DE1C6D7B}"/>
              </a:ext>
            </a:extLst>
          </p:cNvPr>
          <p:cNvSpPr/>
          <p:nvPr/>
        </p:nvSpPr>
        <p:spPr>
          <a:xfrm>
            <a:off x="977895" y="5966358"/>
            <a:ext cx="1709122" cy="708016"/>
          </a:xfrm>
          <a:prstGeom prst="homePlate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635403F4-65AD-8141-9995-0327547C7A99}"/>
              </a:ext>
            </a:extLst>
          </p:cNvPr>
          <p:cNvSpPr/>
          <p:nvPr/>
        </p:nvSpPr>
        <p:spPr>
          <a:xfrm>
            <a:off x="2600447" y="5984161"/>
            <a:ext cx="2424297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DB7901-4BE2-2902-33AB-F41D6EA3093C}"/>
              </a:ext>
            </a:extLst>
          </p:cNvPr>
          <p:cNvSpPr txBox="1"/>
          <p:nvPr/>
        </p:nvSpPr>
        <p:spPr>
          <a:xfrm>
            <a:off x="910594" y="6121809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Background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 descr="A stack of books with a black background&#10;&#10;Description automatically generated">
            <a:extLst>
              <a:ext uri="{FF2B5EF4-FFF2-40B4-BE49-F238E27FC236}">
                <a16:creationId xmlns:a16="http://schemas.microsoft.com/office/drawing/2014/main" id="{23A6CD4A-8D29-2877-A325-0A2BC295798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8" y="6167146"/>
            <a:ext cx="309436" cy="309436"/>
          </a:xfrm>
          <a:prstGeom prst="rect">
            <a:avLst/>
          </a:prstGeom>
        </p:spPr>
      </p:pic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0EDF5D8-7B84-1C2D-D8A2-47E38A26271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01" y="6045410"/>
            <a:ext cx="554063" cy="5540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DCEFD35-A105-2C5B-3A1E-DCC60EBBD777}"/>
              </a:ext>
            </a:extLst>
          </p:cNvPr>
          <p:cNvSpPr txBox="1"/>
          <p:nvPr/>
        </p:nvSpPr>
        <p:spPr>
          <a:xfrm>
            <a:off x="3732562" y="6121811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Skills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906630E6-F8EB-57D0-7BF5-219318E90CC1}"/>
              </a:ext>
            </a:extLst>
          </p:cNvPr>
          <p:cNvSpPr/>
          <p:nvPr/>
        </p:nvSpPr>
        <p:spPr>
          <a:xfrm>
            <a:off x="9499328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9B3857-BC20-B40E-7490-75502901D4A5}"/>
              </a:ext>
            </a:extLst>
          </p:cNvPr>
          <p:cNvSpPr txBox="1"/>
          <p:nvPr/>
        </p:nvSpPr>
        <p:spPr>
          <a:xfrm>
            <a:off x="10348300" y="6138114"/>
            <a:ext cx="148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Challange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1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C54353B-FDD6-C3F7-FD1E-D599B72FC102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88" y="6083700"/>
            <a:ext cx="537782" cy="672391"/>
          </a:xfrm>
          <a:prstGeom prst="rect">
            <a:avLst/>
          </a:prstGeom>
        </p:spPr>
      </p:pic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1659C29F-7B87-4497-38ED-7CB39070F125}"/>
              </a:ext>
            </a:extLst>
          </p:cNvPr>
          <p:cNvSpPr/>
          <p:nvPr/>
        </p:nvSpPr>
        <p:spPr>
          <a:xfrm>
            <a:off x="4892169" y="5984161"/>
            <a:ext cx="2432818" cy="708016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A06BAE-8EAD-0E41-86BA-C1E7B911DD7A}"/>
              </a:ext>
            </a:extLst>
          </p:cNvPr>
          <p:cNvSpPr txBox="1"/>
          <p:nvPr/>
        </p:nvSpPr>
        <p:spPr>
          <a:xfrm>
            <a:off x="5775715" y="6121809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CF5F9F53-8BF7-CB30-60A7-B9AF6FE0EC48}"/>
              </a:ext>
            </a:extLst>
          </p:cNvPr>
          <p:cNvSpPr/>
          <p:nvPr/>
        </p:nvSpPr>
        <p:spPr>
          <a:xfrm>
            <a:off x="7199085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F00A2E-5383-FDA5-D771-28562853B47F}"/>
              </a:ext>
            </a:extLst>
          </p:cNvPr>
          <p:cNvSpPr txBox="1"/>
          <p:nvPr/>
        </p:nvSpPr>
        <p:spPr>
          <a:xfrm>
            <a:off x="8074764" y="6121809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F97A436-D3D9-C1C3-8BC6-BA3E141D720B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49" y="6045411"/>
            <a:ext cx="552909" cy="552909"/>
          </a:xfrm>
          <a:prstGeom prst="rect">
            <a:avLst/>
          </a:prstGeom>
        </p:spPr>
      </p:pic>
      <p:pic>
        <p:nvPicPr>
          <p:cNvPr id="24" name="Picture 2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7EECCA8-6E59-6528-5614-5E93C136546E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03" y="6045410"/>
            <a:ext cx="552909" cy="5529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489D302-6A29-1B44-1C16-81408E207F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0256" y="1573796"/>
            <a:ext cx="6496319" cy="328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B25F6-DCAD-8B9C-3CDE-F42B6E8F2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Step 5:</a:t>
            </a:r>
            <a:r>
              <a:rPr lang="en-US" dirty="0">
                <a:solidFill>
                  <a:schemeClr val="accent1"/>
                </a:solidFill>
              </a:rPr>
              <a:t> Circuit Annotations</a:t>
            </a:r>
            <a:endParaRPr lang="en-NL" dirty="0">
              <a:solidFill>
                <a:schemeClr val="accent1"/>
              </a:solidFill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3B72364-EEE0-F2B0-EC5F-AF29A2A46F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599" r="2599"/>
          <a:stretch/>
        </p:blipFill>
        <p:spPr/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8364A4-46D3-7BBC-96DD-EE7FAAD71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176" y="463550"/>
            <a:ext cx="3571875" cy="516255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5F247-CA78-342E-38A3-567765E6B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354-6B45-4503-9355-4EFC9001A7CC}" type="slidenum">
              <a:rPr lang="en-NL" smtClean="0"/>
              <a:t>14</a:t>
            </a:fld>
            <a:endParaRPr lang="en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91FF1D-4547-0011-64F9-54B78A37D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2" y="5798916"/>
            <a:ext cx="12189451" cy="1073135"/>
          </a:xfrm>
          <a:prstGeom prst="rect">
            <a:avLst/>
          </a:prstGeom>
        </p:spPr>
      </p:pic>
      <p:sp>
        <p:nvSpPr>
          <p:cNvPr id="9" name="Arrow: Chevron 8">
            <a:extLst>
              <a:ext uri="{FF2B5EF4-FFF2-40B4-BE49-F238E27FC236}">
                <a16:creationId xmlns:a16="http://schemas.microsoft.com/office/drawing/2014/main" id="{B2A32912-1579-E7E6-1D4A-C7CF8E0E649D}"/>
              </a:ext>
            </a:extLst>
          </p:cNvPr>
          <p:cNvSpPr/>
          <p:nvPr/>
        </p:nvSpPr>
        <p:spPr>
          <a:xfrm>
            <a:off x="262720" y="5966821"/>
            <a:ext cx="1915073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0142E2AF-A5F3-F504-6DE1-95522985370B}"/>
              </a:ext>
            </a:extLst>
          </p:cNvPr>
          <p:cNvSpPr/>
          <p:nvPr/>
        </p:nvSpPr>
        <p:spPr>
          <a:xfrm>
            <a:off x="977895" y="5966358"/>
            <a:ext cx="1709122" cy="708016"/>
          </a:xfrm>
          <a:prstGeom prst="homePlate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4629E0B8-4357-162A-16DC-172A3ED23A03}"/>
              </a:ext>
            </a:extLst>
          </p:cNvPr>
          <p:cNvSpPr/>
          <p:nvPr/>
        </p:nvSpPr>
        <p:spPr>
          <a:xfrm>
            <a:off x="2600447" y="5984161"/>
            <a:ext cx="2424297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511706-7624-CD5A-2AD3-CF3470A93BBB}"/>
              </a:ext>
            </a:extLst>
          </p:cNvPr>
          <p:cNvSpPr txBox="1"/>
          <p:nvPr/>
        </p:nvSpPr>
        <p:spPr>
          <a:xfrm>
            <a:off x="910594" y="6121809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Background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 descr="A stack of books with a black background&#10;&#10;Description automatically generated">
            <a:extLst>
              <a:ext uri="{FF2B5EF4-FFF2-40B4-BE49-F238E27FC236}">
                <a16:creationId xmlns:a16="http://schemas.microsoft.com/office/drawing/2014/main" id="{24EA0264-E6FF-3FE3-8B78-ED8D949A3F9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8" y="6167146"/>
            <a:ext cx="309436" cy="309436"/>
          </a:xfrm>
          <a:prstGeom prst="rect">
            <a:avLst/>
          </a:prstGeom>
        </p:spPr>
      </p:pic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148CCAE-754C-7D7B-54EB-BD856DE68ED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01" y="6045410"/>
            <a:ext cx="554063" cy="5540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81C9C75-B9B6-50AF-39F5-9A96329BD255}"/>
              </a:ext>
            </a:extLst>
          </p:cNvPr>
          <p:cNvSpPr txBox="1"/>
          <p:nvPr/>
        </p:nvSpPr>
        <p:spPr>
          <a:xfrm>
            <a:off x="3732562" y="6121811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Skills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90B3166F-C2C2-F8E0-0A60-EFE9125CCEF5}"/>
              </a:ext>
            </a:extLst>
          </p:cNvPr>
          <p:cNvSpPr/>
          <p:nvPr/>
        </p:nvSpPr>
        <p:spPr>
          <a:xfrm>
            <a:off x="9499328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2F23F2-93D2-EF33-50A4-FEB9B7B9240F}"/>
              </a:ext>
            </a:extLst>
          </p:cNvPr>
          <p:cNvSpPr txBox="1"/>
          <p:nvPr/>
        </p:nvSpPr>
        <p:spPr>
          <a:xfrm>
            <a:off x="10348300" y="6138114"/>
            <a:ext cx="148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Challange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1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9501224-5F9D-C462-64C4-8347F55E0BB1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88" y="6083700"/>
            <a:ext cx="537782" cy="672391"/>
          </a:xfrm>
          <a:prstGeom prst="rect">
            <a:avLst/>
          </a:prstGeom>
        </p:spPr>
      </p:pic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2F46B2F7-6C83-265D-61B0-76006A76D73F}"/>
              </a:ext>
            </a:extLst>
          </p:cNvPr>
          <p:cNvSpPr/>
          <p:nvPr/>
        </p:nvSpPr>
        <p:spPr>
          <a:xfrm>
            <a:off x="4892169" y="5984161"/>
            <a:ext cx="2432818" cy="708016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4FA4E5-1537-5FFB-4C35-E777275B6A8B}"/>
              </a:ext>
            </a:extLst>
          </p:cNvPr>
          <p:cNvSpPr txBox="1"/>
          <p:nvPr/>
        </p:nvSpPr>
        <p:spPr>
          <a:xfrm>
            <a:off x="5775715" y="6121809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2E03FC6C-A25C-B844-DCC8-6AA6D4A33DCC}"/>
              </a:ext>
            </a:extLst>
          </p:cNvPr>
          <p:cNvSpPr/>
          <p:nvPr/>
        </p:nvSpPr>
        <p:spPr>
          <a:xfrm>
            <a:off x="7199085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E95769-3005-EB33-4B8B-DAF255DE6640}"/>
              </a:ext>
            </a:extLst>
          </p:cNvPr>
          <p:cNvSpPr txBox="1"/>
          <p:nvPr/>
        </p:nvSpPr>
        <p:spPr>
          <a:xfrm>
            <a:off x="8074764" y="6121809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CC93B01-3C32-7CD0-CBA1-E3DFE0485406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49" y="6045411"/>
            <a:ext cx="552909" cy="552909"/>
          </a:xfrm>
          <a:prstGeom prst="rect">
            <a:avLst/>
          </a:prstGeom>
        </p:spPr>
      </p:pic>
      <p:pic>
        <p:nvPicPr>
          <p:cNvPr id="24" name="Picture 2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63B005A-65C2-970C-E198-17B85617A658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03" y="6045410"/>
            <a:ext cx="552909" cy="55290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D0F744A-596F-1A0A-6CAC-1D43D27F51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758" y="1563852"/>
            <a:ext cx="7456477" cy="389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82B1DF-D207-CF0E-53E3-EC0E8186FE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>
                <a:solidFill>
                  <a:schemeClr val="accent1"/>
                </a:solidFill>
              </a:rPr>
              <a:t>DONE!</a:t>
            </a:r>
            <a:endParaRPr lang="en-NL" sz="8800" dirty="0">
              <a:solidFill>
                <a:schemeClr val="accent1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B65683B-7195-A2CA-0C50-FB0A1B5CB0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3" name="Picture 2" descr="A yellow emoji giving thumbs up&#10;&#10;Description automatically generated">
            <a:extLst>
              <a:ext uri="{FF2B5EF4-FFF2-40B4-BE49-F238E27FC236}">
                <a16:creationId xmlns:a16="http://schemas.microsoft.com/office/drawing/2014/main" id="{7A6356D7-9CE1-E47A-05BC-5487E37E7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744" y="3674250"/>
            <a:ext cx="4484542" cy="277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8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93272-6DAD-1D92-2905-83C4ACEFBC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>
                <a:solidFill>
                  <a:schemeClr val="accent1"/>
                </a:solidFill>
              </a:rPr>
              <a:t>But Wait…</a:t>
            </a:r>
            <a:endParaRPr lang="en-NL" sz="8800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680D3-580E-42EC-4755-3584CCCCBD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What if we want to add an extra stage?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Luckily, we made a reusable circuit!</a:t>
            </a:r>
            <a:endParaRPr lang="en-NL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B3C466-0EEF-273F-C8C0-EF2B7D2A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354-6B45-4503-9355-4EFC9001A7CC}" type="slidenum">
              <a:rPr lang="en-NL" smtClean="0"/>
              <a:t>16</a:t>
            </a:fld>
            <a:endParaRPr lang="en-NL"/>
          </a:p>
        </p:txBody>
      </p:sp>
      <p:pic>
        <p:nvPicPr>
          <p:cNvPr id="8" name="Picture 7" descr="A yellow smiley face with glasses&#10;&#10;Description automatically generated">
            <a:extLst>
              <a:ext uri="{FF2B5EF4-FFF2-40B4-BE49-F238E27FC236}">
                <a16:creationId xmlns:a16="http://schemas.microsoft.com/office/drawing/2014/main" id="{84623898-1D4D-10E0-92C3-1BD8255A1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633" y="1637018"/>
            <a:ext cx="3140255" cy="314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67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B25F6-DCAD-8B9C-3CDE-F42B6E8F2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Step 6: </a:t>
            </a:r>
            <a:r>
              <a:rPr lang="en-US" dirty="0">
                <a:solidFill>
                  <a:schemeClr val="accent1"/>
                </a:solidFill>
              </a:rPr>
              <a:t>Preparing to Copy-Paste</a:t>
            </a:r>
            <a:endParaRPr lang="en-NL" dirty="0">
              <a:solidFill>
                <a:schemeClr val="accent1"/>
              </a:solidFill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3B72364-EEE0-F2B0-EC5F-AF29A2A46F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599" r="2599"/>
          <a:stretch/>
        </p:blipFill>
        <p:spPr/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D1D284-3CA6-E336-AB8A-53D86C1A3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50" y="320675"/>
            <a:ext cx="4019550" cy="54483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56646-6120-B085-61C1-DAACE81BC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354-6B45-4503-9355-4EFC9001A7CC}" type="slidenum">
              <a:rPr lang="en-NL" smtClean="0"/>
              <a:t>17</a:t>
            </a:fld>
            <a:endParaRPr lang="en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A974EF-4B57-BEFF-229D-EE5B3290D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2" y="5798916"/>
            <a:ext cx="12189451" cy="1073135"/>
          </a:xfrm>
          <a:prstGeom prst="rect">
            <a:avLst/>
          </a:prstGeom>
        </p:spPr>
      </p:pic>
      <p:sp>
        <p:nvSpPr>
          <p:cNvPr id="9" name="Arrow: Chevron 8">
            <a:extLst>
              <a:ext uri="{FF2B5EF4-FFF2-40B4-BE49-F238E27FC236}">
                <a16:creationId xmlns:a16="http://schemas.microsoft.com/office/drawing/2014/main" id="{265B9136-8A7A-F6FC-EEB7-58D80D69B455}"/>
              </a:ext>
            </a:extLst>
          </p:cNvPr>
          <p:cNvSpPr/>
          <p:nvPr/>
        </p:nvSpPr>
        <p:spPr>
          <a:xfrm>
            <a:off x="262720" y="5966821"/>
            <a:ext cx="1915073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6CF42AB3-E8C6-F167-F56A-07CB264DB601}"/>
              </a:ext>
            </a:extLst>
          </p:cNvPr>
          <p:cNvSpPr/>
          <p:nvPr/>
        </p:nvSpPr>
        <p:spPr>
          <a:xfrm>
            <a:off x="977895" y="5966358"/>
            <a:ext cx="1709122" cy="708016"/>
          </a:xfrm>
          <a:prstGeom prst="homePlate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345827B1-6BB7-7AF0-6CB6-05DF27F37E10}"/>
              </a:ext>
            </a:extLst>
          </p:cNvPr>
          <p:cNvSpPr/>
          <p:nvPr/>
        </p:nvSpPr>
        <p:spPr>
          <a:xfrm>
            <a:off x="2600447" y="5984161"/>
            <a:ext cx="2424297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F37C60-91E3-557F-FB18-332716F5CA16}"/>
              </a:ext>
            </a:extLst>
          </p:cNvPr>
          <p:cNvSpPr txBox="1"/>
          <p:nvPr/>
        </p:nvSpPr>
        <p:spPr>
          <a:xfrm>
            <a:off x="910594" y="6121809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Background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 descr="A stack of books with a black background&#10;&#10;Description automatically generated">
            <a:extLst>
              <a:ext uri="{FF2B5EF4-FFF2-40B4-BE49-F238E27FC236}">
                <a16:creationId xmlns:a16="http://schemas.microsoft.com/office/drawing/2014/main" id="{20A0A277-DC49-94F6-13E1-8774C8985FBA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8" y="6167146"/>
            <a:ext cx="309436" cy="309436"/>
          </a:xfrm>
          <a:prstGeom prst="rect">
            <a:avLst/>
          </a:prstGeom>
        </p:spPr>
      </p:pic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2F912E7-2A7F-2670-CFD3-D77DA0DD3181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01" y="6045410"/>
            <a:ext cx="554063" cy="5540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AFD2B8E-63D2-C63B-2A88-ED3CDFCDBE0A}"/>
              </a:ext>
            </a:extLst>
          </p:cNvPr>
          <p:cNvSpPr txBox="1"/>
          <p:nvPr/>
        </p:nvSpPr>
        <p:spPr>
          <a:xfrm>
            <a:off x="3732562" y="6121811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Skills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EC2EBFA0-C460-D77B-5AC7-508DCC472955}"/>
              </a:ext>
            </a:extLst>
          </p:cNvPr>
          <p:cNvSpPr/>
          <p:nvPr/>
        </p:nvSpPr>
        <p:spPr>
          <a:xfrm>
            <a:off x="9499328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DDB3D1-1297-C36E-0CE2-4C985DA333CF}"/>
              </a:ext>
            </a:extLst>
          </p:cNvPr>
          <p:cNvSpPr txBox="1"/>
          <p:nvPr/>
        </p:nvSpPr>
        <p:spPr>
          <a:xfrm>
            <a:off x="10348300" y="6138114"/>
            <a:ext cx="148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Challange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1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1FE7467-0516-5D98-0961-489D10C77E8F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88" y="6083700"/>
            <a:ext cx="537782" cy="672391"/>
          </a:xfrm>
          <a:prstGeom prst="rect">
            <a:avLst/>
          </a:prstGeom>
        </p:spPr>
      </p:pic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F76D0322-9146-ACD4-E85C-1C5457275B24}"/>
              </a:ext>
            </a:extLst>
          </p:cNvPr>
          <p:cNvSpPr/>
          <p:nvPr/>
        </p:nvSpPr>
        <p:spPr>
          <a:xfrm>
            <a:off x="4892169" y="5984161"/>
            <a:ext cx="2432818" cy="708016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9CC500-E2BF-8982-2692-60798FC9BCF7}"/>
              </a:ext>
            </a:extLst>
          </p:cNvPr>
          <p:cNvSpPr txBox="1"/>
          <p:nvPr/>
        </p:nvSpPr>
        <p:spPr>
          <a:xfrm>
            <a:off x="5775715" y="6121809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5A0B2467-C2D0-99A1-9AF7-2DD952EF7D98}"/>
              </a:ext>
            </a:extLst>
          </p:cNvPr>
          <p:cNvSpPr/>
          <p:nvPr/>
        </p:nvSpPr>
        <p:spPr>
          <a:xfrm>
            <a:off x="7199085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0F7C5F-F912-F09A-CB57-2FAF3EA81571}"/>
              </a:ext>
            </a:extLst>
          </p:cNvPr>
          <p:cNvSpPr txBox="1"/>
          <p:nvPr/>
        </p:nvSpPr>
        <p:spPr>
          <a:xfrm>
            <a:off x="8074764" y="6121809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9F01EE5-D86F-A5B2-F2EA-A5220735600B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49" y="6045411"/>
            <a:ext cx="552909" cy="552909"/>
          </a:xfrm>
          <a:prstGeom prst="rect">
            <a:avLst/>
          </a:prstGeom>
        </p:spPr>
      </p:pic>
      <p:pic>
        <p:nvPicPr>
          <p:cNvPr id="24" name="Picture 2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79BA9AB-2F10-94C1-C604-3FA86CAB6140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03" y="6045410"/>
            <a:ext cx="552909" cy="5529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53FA8AA-7839-457F-CB43-90D85EBA5C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2966" y="2051001"/>
            <a:ext cx="6813991" cy="82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B25F6-DCAD-8B9C-3CDE-F42B6E8F2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Step 7: </a:t>
            </a:r>
            <a:r>
              <a:rPr lang="en-US" dirty="0">
                <a:solidFill>
                  <a:schemeClr val="tx2"/>
                </a:solidFill>
              </a:rPr>
              <a:t>Copy-Paste!</a:t>
            </a:r>
            <a:endParaRPr lang="en-NL" dirty="0">
              <a:solidFill>
                <a:schemeClr val="tx2"/>
              </a:solidFill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3B72364-EEE0-F2B0-EC5F-AF29A2A46F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599" r="2599"/>
          <a:stretch/>
        </p:blipFill>
        <p:spPr/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8E6DE5-6E41-177C-7A96-6A4364CE4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231" y="1509204"/>
            <a:ext cx="3865922" cy="339868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978C2-7D07-5A06-1620-161C8A5BA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354-6B45-4503-9355-4EFC9001A7CC}" type="slidenum">
              <a:rPr lang="en-NL" smtClean="0"/>
              <a:t>18</a:t>
            </a:fld>
            <a:endParaRPr lang="en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D212F9-B6B2-B9F6-D346-CDBCFCA2E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2" y="5798916"/>
            <a:ext cx="12189451" cy="1073135"/>
          </a:xfrm>
          <a:prstGeom prst="rect">
            <a:avLst/>
          </a:prstGeom>
        </p:spPr>
      </p:pic>
      <p:sp>
        <p:nvSpPr>
          <p:cNvPr id="9" name="Arrow: Chevron 8">
            <a:extLst>
              <a:ext uri="{FF2B5EF4-FFF2-40B4-BE49-F238E27FC236}">
                <a16:creationId xmlns:a16="http://schemas.microsoft.com/office/drawing/2014/main" id="{FAB68AD5-1B1F-CC67-E9D0-0DAF1894EE18}"/>
              </a:ext>
            </a:extLst>
          </p:cNvPr>
          <p:cNvSpPr/>
          <p:nvPr/>
        </p:nvSpPr>
        <p:spPr>
          <a:xfrm>
            <a:off x="262720" y="5966821"/>
            <a:ext cx="1915073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FF2E6C79-4454-CAEA-3D96-EDBE2C8D72E1}"/>
              </a:ext>
            </a:extLst>
          </p:cNvPr>
          <p:cNvSpPr/>
          <p:nvPr/>
        </p:nvSpPr>
        <p:spPr>
          <a:xfrm>
            <a:off x="977895" y="5966358"/>
            <a:ext cx="1709122" cy="708016"/>
          </a:xfrm>
          <a:prstGeom prst="homePlate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933FFB51-EDDB-B5F9-2DD0-A6998BAEB2D0}"/>
              </a:ext>
            </a:extLst>
          </p:cNvPr>
          <p:cNvSpPr/>
          <p:nvPr/>
        </p:nvSpPr>
        <p:spPr>
          <a:xfrm>
            <a:off x="2600447" y="5984161"/>
            <a:ext cx="2424297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AA6879-5996-68D7-E48A-F2A1B78B1A4B}"/>
              </a:ext>
            </a:extLst>
          </p:cNvPr>
          <p:cNvSpPr txBox="1"/>
          <p:nvPr/>
        </p:nvSpPr>
        <p:spPr>
          <a:xfrm>
            <a:off x="910594" y="6121809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Background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 descr="A stack of books with a black background&#10;&#10;Description automatically generated">
            <a:extLst>
              <a:ext uri="{FF2B5EF4-FFF2-40B4-BE49-F238E27FC236}">
                <a16:creationId xmlns:a16="http://schemas.microsoft.com/office/drawing/2014/main" id="{F27F8964-940C-47DE-4F5C-9B638ADDF82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8" y="6167146"/>
            <a:ext cx="309436" cy="309436"/>
          </a:xfrm>
          <a:prstGeom prst="rect">
            <a:avLst/>
          </a:prstGeom>
        </p:spPr>
      </p:pic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D4D72D9-4B5B-3667-DCDE-8A3C2B396F6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01" y="6045410"/>
            <a:ext cx="554063" cy="5540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2938D9-86CA-805C-27BA-1BACFAA23499}"/>
              </a:ext>
            </a:extLst>
          </p:cNvPr>
          <p:cNvSpPr txBox="1"/>
          <p:nvPr/>
        </p:nvSpPr>
        <p:spPr>
          <a:xfrm>
            <a:off x="3732562" y="6121811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Skills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C73A7C6F-1685-8F3C-C0B3-8B09F1238B63}"/>
              </a:ext>
            </a:extLst>
          </p:cNvPr>
          <p:cNvSpPr/>
          <p:nvPr/>
        </p:nvSpPr>
        <p:spPr>
          <a:xfrm>
            <a:off x="9499328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47E16B-6080-3D63-5358-D5B4AF64D78F}"/>
              </a:ext>
            </a:extLst>
          </p:cNvPr>
          <p:cNvSpPr txBox="1"/>
          <p:nvPr/>
        </p:nvSpPr>
        <p:spPr>
          <a:xfrm>
            <a:off x="10348300" y="6138114"/>
            <a:ext cx="148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Challange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1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4265804-C1D6-3A21-E530-E4E4078B4401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88" y="6083700"/>
            <a:ext cx="537782" cy="672391"/>
          </a:xfrm>
          <a:prstGeom prst="rect">
            <a:avLst/>
          </a:prstGeom>
        </p:spPr>
      </p:pic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FBFC1132-2F64-97C7-0B34-4C1C9D779074}"/>
              </a:ext>
            </a:extLst>
          </p:cNvPr>
          <p:cNvSpPr/>
          <p:nvPr/>
        </p:nvSpPr>
        <p:spPr>
          <a:xfrm>
            <a:off x="4892169" y="5984161"/>
            <a:ext cx="2432818" cy="708016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13A20B-50E4-6166-63E8-0D494127A7A4}"/>
              </a:ext>
            </a:extLst>
          </p:cNvPr>
          <p:cNvSpPr txBox="1"/>
          <p:nvPr/>
        </p:nvSpPr>
        <p:spPr>
          <a:xfrm>
            <a:off x="5775715" y="6121809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09AA407D-C395-A67D-D34D-D6D45EB3E2AE}"/>
              </a:ext>
            </a:extLst>
          </p:cNvPr>
          <p:cNvSpPr/>
          <p:nvPr/>
        </p:nvSpPr>
        <p:spPr>
          <a:xfrm>
            <a:off x="7199085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589FB4-6774-AC39-4876-A1A85E650415}"/>
              </a:ext>
            </a:extLst>
          </p:cNvPr>
          <p:cNvSpPr txBox="1"/>
          <p:nvPr/>
        </p:nvSpPr>
        <p:spPr>
          <a:xfrm>
            <a:off x="8074764" y="6121809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F440EF9-E70D-EB06-03FA-22C42AB19F91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49" y="6045411"/>
            <a:ext cx="552909" cy="552909"/>
          </a:xfrm>
          <a:prstGeom prst="rect">
            <a:avLst/>
          </a:prstGeom>
        </p:spPr>
      </p:pic>
      <p:pic>
        <p:nvPicPr>
          <p:cNvPr id="24" name="Picture 2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7B42D83-F622-EEF9-A411-BE3121962F28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03" y="6045410"/>
            <a:ext cx="552909" cy="55290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3425494-6D52-ED93-B5EC-15C3BCCC72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8705" y="1872646"/>
            <a:ext cx="7596789" cy="327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6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D43DC-C87D-DA22-C055-E172205BB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Example 2: </a:t>
            </a:r>
            <a:r>
              <a:rPr lang="en-US" dirty="0">
                <a:solidFill>
                  <a:schemeClr val="tx2"/>
                </a:solidFill>
              </a:rPr>
              <a:t>A sensing system</a:t>
            </a:r>
            <a:endParaRPr lang="en-NL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6E0CA-498A-4423-EF3B-E2115FC1E4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-  Complicated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-  ‘Weird’ components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-  </a:t>
            </a:r>
            <a:r>
              <a:rPr lang="en-US" dirty="0" err="1"/>
              <a:t>TikZ</a:t>
            </a:r>
            <a:r>
              <a:rPr lang="en-US" dirty="0"/>
              <a:t> libraries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355A64-648A-D51E-62FC-60DE8634A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727" y="1931329"/>
            <a:ext cx="5907481" cy="29953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C24C88-795B-013B-6797-6DEB796BEA4E}"/>
              </a:ext>
            </a:extLst>
          </p:cNvPr>
          <p:cNvSpPr txBox="1"/>
          <p:nvPr/>
        </p:nvSpPr>
        <p:spPr>
          <a:xfrm>
            <a:off x="345233" y="4245429"/>
            <a:ext cx="4040155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effectLst/>
                <a:latin typeface="Times New Roman" panose="02020603050405020304" pitchFamily="18" charset="0"/>
              </a:rPr>
              <a:t>Based on the CircuiTikz Manual, Version 1.6.0</a:t>
            </a:r>
          </a:p>
          <a:p>
            <a:endParaRPr lang="it-IT" dirty="0">
              <a:latin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</a:rPr>
              <a:t>Authors:</a:t>
            </a:r>
          </a:p>
          <a:p>
            <a:r>
              <a:rPr lang="it-IT" dirty="0">
                <a:effectLst/>
                <a:latin typeface="Times New Roman" panose="02020603050405020304" pitchFamily="18" charset="0"/>
              </a:rPr>
              <a:t>Massimo A. Redaelli (</a:t>
            </a:r>
            <a:r>
              <a:rPr lang="it-IT" dirty="0">
                <a:effectLst/>
                <a:latin typeface="Times New Roman" panose="02020603050405020304" pitchFamily="18" charset="0"/>
                <a:hlinkClick r:id="rId3"/>
              </a:rPr>
              <a:t>m.redaelli@gmail.com</a:t>
            </a:r>
            <a:r>
              <a:rPr lang="it-IT" dirty="0">
                <a:effectLst/>
                <a:latin typeface="Times New Roman" panose="02020603050405020304" pitchFamily="18" charset="0"/>
              </a:rPr>
              <a:t>)</a:t>
            </a:r>
          </a:p>
          <a:p>
            <a:r>
              <a:rPr lang="it-IT" dirty="0">
                <a:effectLst/>
                <a:latin typeface="Times New Roman" panose="02020603050405020304" pitchFamily="18" charset="0"/>
              </a:rPr>
              <a:t>Stefan Lindner (</a:t>
            </a:r>
            <a:r>
              <a:rPr lang="it-IT" dirty="0">
                <a:effectLst/>
                <a:latin typeface="Times New Roman" panose="02020603050405020304" pitchFamily="18" charset="0"/>
                <a:hlinkClick r:id="rId4"/>
              </a:rPr>
              <a:t>stefan.lindner@fau.de</a:t>
            </a:r>
            <a:r>
              <a:rPr lang="it-IT" dirty="0">
                <a:effectLst/>
                <a:latin typeface="Times New Roman" panose="02020603050405020304" pitchFamily="18" charset="0"/>
              </a:rPr>
              <a:t>)</a:t>
            </a:r>
          </a:p>
          <a:p>
            <a:r>
              <a:rPr lang="it-IT" dirty="0">
                <a:effectLst/>
                <a:latin typeface="Times New Roman" panose="02020603050405020304" pitchFamily="18" charset="0"/>
              </a:rPr>
              <a:t>Stefan Erhardt (</a:t>
            </a:r>
            <a:r>
              <a:rPr lang="it-IT" dirty="0">
                <a:effectLst/>
                <a:latin typeface="Times New Roman" panose="02020603050405020304" pitchFamily="18" charset="0"/>
                <a:hlinkClick r:id="rId5"/>
              </a:rPr>
              <a:t>stefan.erhardt@fau.de</a:t>
            </a:r>
            <a:r>
              <a:rPr lang="it-IT" dirty="0">
                <a:effectLst/>
                <a:latin typeface="Times New Roman" panose="02020603050405020304" pitchFamily="18" charset="0"/>
              </a:rPr>
              <a:t>)</a:t>
            </a:r>
          </a:p>
          <a:p>
            <a:r>
              <a:rPr lang="it-IT" dirty="0">
                <a:effectLst/>
                <a:latin typeface="Times New Roman" panose="02020603050405020304" pitchFamily="18" charset="0"/>
              </a:rPr>
              <a:t>Romano Giannetti (</a:t>
            </a:r>
            <a:r>
              <a:rPr lang="it-IT" dirty="0">
                <a:effectLst/>
                <a:latin typeface="Times New Roman" panose="02020603050405020304" pitchFamily="18" charset="0"/>
                <a:hlinkClick r:id="rId6"/>
              </a:rPr>
              <a:t>romano.giannetti@gmail.com</a:t>
            </a:r>
            <a:r>
              <a:rPr lang="it-IT" dirty="0">
                <a:effectLst/>
                <a:latin typeface="Times New Roman" panose="02020603050405020304" pitchFamily="18" charset="0"/>
              </a:rPr>
              <a:t>)</a:t>
            </a:r>
          </a:p>
          <a:p>
            <a:endParaRPr lang="it-IT" dirty="0">
              <a:latin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</a:rPr>
              <a:t>Adapted to fit the presentation style</a:t>
            </a:r>
            <a:endParaRPr lang="en-NL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88951B-B857-AE3F-9A7D-9E44CEFB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354-6B45-4503-9355-4EFC9001A7CC}" type="slidenum">
              <a:rPr lang="en-NL" smtClean="0"/>
              <a:t>19</a:t>
            </a:fld>
            <a:endParaRPr lang="en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38E9FB-A761-1FF3-384B-DA287C4191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52" y="5798916"/>
            <a:ext cx="12189451" cy="1073135"/>
          </a:xfrm>
          <a:prstGeom prst="rect">
            <a:avLst/>
          </a:prstGeom>
        </p:spPr>
      </p:pic>
      <p:sp>
        <p:nvSpPr>
          <p:cNvPr id="10" name="Arrow: Chevron 9">
            <a:extLst>
              <a:ext uri="{FF2B5EF4-FFF2-40B4-BE49-F238E27FC236}">
                <a16:creationId xmlns:a16="http://schemas.microsoft.com/office/drawing/2014/main" id="{9647E007-11DF-4A81-D9DB-9F20B1C8E37F}"/>
              </a:ext>
            </a:extLst>
          </p:cNvPr>
          <p:cNvSpPr/>
          <p:nvPr/>
        </p:nvSpPr>
        <p:spPr>
          <a:xfrm>
            <a:off x="262720" y="5966821"/>
            <a:ext cx="1915073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9EE165D4-C8E1-9CBD-65D5-5A0EFA80F088}"/>
              </a:ext>
            </a:extLst>
          </p:cNvPr>
          <p:cNvSpPr/>
          <p:nvPr/>
        </p:nvSpPr>
        <p:spPr>
          <a:xfrm>
            <a:off x="977895" y="5966358"/>
            <a:ext cx="1709122" cy="708016"/>
          </a:xfrm>
          <a:prstGeom prst="homePlate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5E7D7309-94CB-94CF-5E6F-3C102E76D957}"/>
              </a:ext>
            </a:extLst>
          </p:cNvPr>
          <p:cNvSpPr/>
          <p:nvPr/>
        </p:nvSpPr>
        <p:spPr>
          <a:xfrm>
            <a:off x="2600447" y="5984161"/>
            <a:ext cx="2424297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F11B21-6ADD-F8F3-DC3B-D9C6C943C532}"/>
              </a:ext>
            </a:extLst>
          </p:cNvPr>
          <p:cNvSpPr txBox="1"/>
          <p:nvPr/>
        </p:nvSpPr>
        <p:spPr>
          <a:xfrm>
            <a:off x="910594" y="6121809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Background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13" descr="A stack of books with a black background&#10;&#10;Description automatically generated">
            <a:extLst>
              <a:ext uri="{FF2B5EF4-FFF2-40B4-BE49-F238E27FC236}">
                <a16:creationId xmlns:a16="http://schemas.microsoft.com/office/drawing/2014/main" id="{9C4E23EB-C4F1-5E26-8AA6-8B131D9A32FD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8" y="6167146"/>
            <a:ext cx="309436" cy="309436"/>
          </a:xfrm>
          <a:prstGeom prst="rect">
            <a:avLst/>
          </a:prstGeom>
        </p:spPr>
      </p:pic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5143077-DB05-FCBE-123F-03ED8A777536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01" y="6045410"/>
            <a:ext cx="554063" cy="5540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199EB87-C860-E6DF-AD06-5B8558077EF8}"/>
              </a:ext>
            </a:extLst>
          </p:cNvPr>
          <p:cNvSpPr txBox="1"/>
          <p:nvPr/>
        </p:nvSpPr>
        <p:spPr>
          <a:xfrm>
            <a:off x="3732562" y="6121811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Skills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09B60BFD-43CD-A092-E2F6-408A9CDC039D}"/>
              </a:ext>
            </a:extLst>
          </p:cNvPr>
          <p:cNvSpPr/>
          <p:nvPr/>
        </p:nvSpPr>
        <p:spPr>
          <a:xfrm>
            <a:off x="9499328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D9DE39-6753-2F12-21AC-7848CBBD4343}"/>
              </a:ext>
            </a:extLst>
          </p:cNvPr>
          <p:cNvSpPr txBox="1"/>
          <p:nvPr/>
        </p:nvSpPr>
        <p:spPr>
          <a:xfrm>
            <a:off x="10348300" y="6138114"/>
            <a:ext cx="148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Challange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C2B496F-D483-2586-6B28-43C9D0B37844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88" y="6083700"/>
            <a:ext cx="537782" cy="672391"/>
          </a:xfrm>
          <a:prstGeom prst="rect">
            <a:avLst/>
          </a:prstGeom>
        </p:spPr>
      </p:pic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362FC6FD-2CF0-0CAA-2705-268D0C042272}"/>
              </a:ext>
            </a:extLst>
          </p:cNvPr>
          <p:cNvSpPr/>
          <p:nvPr/>
        </p:nvSpPr>
        <p:spPr>
          <a:xfrm>
            <a:off x="4892169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99A982-942A-7949-B2FF-036E81E9892E}"/>
              </a:ext>
            </a:extLst>
          </p:cNvPr>
          <p:cNvSpPr txBox="1"/>
          <p:nvPr/>
        </p:nvSpPr>
        <p:spPr>
          <a:xfrm>
            <a:off x="5775715" y="6121809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E2750530-62AD-2027-B4B8-9E4B66F30987}"/>
              </a:ext>
            </a:extLst>
          </p:cNvPr>
          <p:cNvSpPr/>
          <p:nvPr/>
        </p:nvSpPr>
        <p:spPr>
          <a:xfrm>
            <a:off x="7199085" y="5984161"/>
            <a:ext cx="2432818" cy="708016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5380D9-ACDE-1578-8839-C93DECB514CA}"/>
              </a:ext>
            </a:extLst>
          </p:cNvPr>
          <p:cNvSpPr txBox="1"/>
          <p:nvPr/>
        </p:nvSpPr>
        <p:spPr>
          <a:xfrm>
            <a:off x="8074764" y="6121809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4" name="Picture 2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32A8CF9-2D8E-F5B2-7E06-F7D08CD94105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49" y="6045411"/>
            <a:ext cx="552909" cy="552909"/>
          </a:xfrm>
          <a:prstGeom prst="rect">
            <a:avLst/>
          </a:prstGeom>
        </p:spPr>
      </p:pic>
      <p:pic>
        <p:nvPicPr>
          <p:cNvPr id="25" name="Picture 2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2F2CC00-3BD9-BB75-16F0-75FC6718C1B0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03" y="6045410"/>
            <a:ext cx="552909" cy="5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F917BB16-A9D0-B8F6-5D49-A183EF553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2432"/>
            <a:ext cx="12189451" cy="10731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A4350E-C035-B91B-7B2A-B30C2EED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810" y="1450164"/>
            <a:ext cx="8021534" cy="1073135"/>
          </a:xfrm>
        </p:spPr>
        <p:txBody>
          <a:bodyPr/>
          <a:lstStyle/>
          <a:p>
            <a:pPr algn="ctr"/>
            <a:r>
              <a:rPr lang="en-US" sz="6600" dirty="0" err="1">
                <a:solidFill>
                  <a:srgbClr val="C00000"/>
                </a:solidFill>
                <a:latin typeface="Abadi" panose="020F0502020204030204" pitchFamily="34" charset="0"/>
              </a:rPr>
              <a:t>CircuiTikZ</a:t>
            </a:r>
            <a:r>
              <a:rPr lang="en-US" sz="6600" dirty="0">
                <a:solidFill>
                  <a:srgbClr val="C00000"/>
                </a:solidFill>
                <a:latin typeface="Abadi" panose="020F0502020204030204" pitchFamily="34" charset="0"/>
              </a:rPr>
              <a:t> in 5 parts</a:t>
            </a:r>
            <a:endParaRPr lang="en-NL" sz="6600" dirty="0">
              <a:solidFill>
                <a:srgbClr val="C00000"/>
              </a:solidFill>
              <a:latin typeface="Abadi" panose="020F0502020204030204" pitchFamily="34" charset="0"/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AE72DC2B-21AA-5AE8-D506-79D9789DB85C}"/>
              </a:ext>
            </a:extLst>
          </p:cNvPr>
          <p:cNvSpPr/>
          <p:nvPr/>
        </p:nvSpPr>
        <p:spPr>
          <a:xfrm>
            <a:off x="2461550" y="3074992"/>
            <a:ext cx="2424297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5A5FBE21-C2B4-FA7D-FF2C-04D5CAEDA655}"/>
              </a:ext>
            </a:extLst>
          </p:cNvPr>
          <p:cNvSpPr/>
          <p:nvPr/>
        </p:nvSpPr>
        <p:spPr>
          <a:xfrm>
            <a:off x="154634" y="3075455"/>
            <a:ext cx="1915073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9697129E-9267-4A0D-0993-5EEEC30BE692}"/>
              </a:ext>
            </a:extLst>
          </p:cNvPr>
          <p:cNvSpPr/>
          <p:nvPr/>
        </p:nvSpPr>
        <p:spPr>
          <a:xfrm>
            <a:off x="869809" y="3074992"/>
            <a:ext cx="1709122" cy="708016"/>
          </a:xfrm>
          <a:prstGeom prst="homePlate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3FA579-940F-DB1E-8610-24EC612908AC}"/>
              </a:ext>
            </a:extLst>
          </p:cNvPr>
          <p:cNvSpPr txBox="1"/>
          <p:nvPr/>
        </p:nvSpPr>
        <p:spPr>
          <a:xfrm>
            <a:off x="771697" y="3212640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Background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 descr="A stack of books with a black background&#10;&#10;Description automatically generated">
            <a:extLst>
              <a:ext uri="{FF2B5EF4-FFF2-40B4-BE49-F238E27FC236}">
                <a16:creationId xmlns:a16="http://schemas.microsoft.com/office/drawing/2014/main" id="{A59FDF33-70E9-779E-F8A9-548CF4E6D76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21" y="3257977"/>
            <a:ext cx="309436" cy="309436"/>
          </a:xfrm>
          <a:prstGeom prst="rect">
            <a:avLst/>
          </a:prstGeom>
        </p:spPr>
      </p:pic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5352834-C719-4A5B-C95B-B0A246C4FF0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04" y="3136241"/>
            <a:ext cx="554063" cy="5540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911D30-14D8-96F3-71B3-8B3C98417958}"/>
              </a:ext>
            </a:extLst>
          </p:cNvPr>
          <p:cNvSpPr txBox="1"/>
          <p:nvPr/>
        </p:nvSpPr>
        <p:spPr>
          <a:xfrm>
            <a:off x="3593665" y="3212642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Skills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DC4301AF-5AF3-A4D5-CB7C-69277865FF7E}"/>
              </a:ext>
            </a:extLst>
          </p:cNvPr>
          <p:cNvSpPr/>
          <p:nvPr/>
        </p:nvSpPr>
        <p:spPr>
          <a:xfrm>
            <a:off x="9360431" y="3074992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308B59-15D2-9310-214B-421D8FB99AD3}"/>
              </a:ext>
            </a:extLst>
          </p:cNvPr>
          <p:cNvSpPr txBox="1"/>
          <p:nvPr/>
        </p:nvSpPr>
        <p:spPr>
          <a:xfrm>
            <a:off x="10209403" y="3228945"/>
            <a:ext cx="148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Challange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8CFC3CD-71ED-2A1D-A158-3B92A566BEB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491" y="3174531"/>
            <a:ext cx="537782" cy="672391"/>
          </a:xfrm>
          <a:prstGeom prst="rect">
            <a:avLst/>
          </a:prstGeom>
        </p:spPr>
      </p:pic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7173E1F5-88D9-A178-23F4-7017945C24B3}"/>
              </a:ext>
            </a:extLst>
          </p:cNvPr>
          <p:cNvSpPr/>
          <p:nvPr/>
        </p:nvSpPr>
        <p:spPr>
          <a:xfrm>
            <a:off x="4753272" y="3074992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69EA18-DA52-E142-E11C-70C031B8325B}"/>
              </a:ext>
            </a:extLst>
          </p:cNvPr>
          <p:cNvSpPr txBox="1"/>
          <p:nvPr/>
        </p:nvSpPr>
        <p:spPr>
          <a:xfrm>
            <a:off x="5636818" y="3212640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B053AC3E-CE55-DE67-4E9F-F35C84E4DDDE}"/>
              </a:ext>
            </a:extLst>
          </p:cNvPr>
          <p:cNvSpPr/>
          <p:nvPr/>
        </p:nvSpPr>
        <p:spPr>
          <a:xfrm>
            <a:off x="7060188" y="3074992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71A080-0BFC-4A80-6F13-2F4A41D40EF7}"/>
              </a:ext>
            </a:extLst>
          </p:cNvPr>
          <p:cNvSpPr txBox="1"/>
          <p:nvPr/>
        </p:nvSpPr>
        <p:spPr>
          <a:xfrm>
            <a:off x="7935867" y="3212640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Picture 2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63BF15E-9773-4F23-55E6-8AA9CAF357BB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552" y="3136242"/>
            <a:ext cx="552909" cy="552909"/>
          </a:xfrm>
          <a:prstGeom prst="rect">
            <a:avLst/>
          </a:prstGeom>
        </p:spPr>
      </p:pic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EDFE723-244C-C282-159F-64B2C90EE13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06" y="3136241"/>
            <a:ext cx="552909" cy="5529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1942031-0118-30A6-8886-33F9083AF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" y="6104464"/>
            <a:ext cx="12189451" cy="79286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5463625-0CD5-3515-579F-F64504567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2" y="5798916"/>
            <a:ext cx="12189451" cy="107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6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7846AB-AAFD-449C-ABD4-41F502FAC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</a:rPr>
              <a:t>RTFM</a:t>
            </a:r>
            <a:endParaRPr lang="en-NL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7F8250-D971-EFF6-D9D7-E3B4546FE7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List of Components and Anchors</a:t>
            </a:r>
            <a:endParaRPr lang="en-NL" b="1" dirty="0">
              <a:solidFill>
                <a:schemeClr val="tx2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A994C01-A4C4-A122-7D39-74B6C9F0E9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Extra Options for Labels</a:t>
            </a:r>
            <a:endParaRPr lang="en-NL" b="1" dirty="0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B8BF56-E426-1689-A133-9D3342FCA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10" y="2459715"/>
            <a:ext cx="5657850" cy="3314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2415B4-4107-0850-9210-163D72559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45402"/>
            <a:ext cx="6096000" cy="37433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9DD31-FCD3-E768-2A23-2E215BB2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354-6B45-4503-9355-4EFC9001A7CC}" type="slidenum">
              <a:rPr lang="en-NL" smtClean="0"/>
              <a:t>20</a:t>
            </a:fld>
            <a:endParaRPr lang="en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18203A-7673-8409-36C0-82A333FE2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2" y="5798916"/>
            <a:ext cx="12189451" cy="1073135"/>
          </a:xfrm>
          <a:prstGeom prst="rect">
            <a:avLst/>
          </a:prstGeom>
        </p:spPr>
      </p:pic>
      <p:sp>
        <p:nvSpPr>
          <p:cNvPr id="7" name="Arrow: Chevron 6">
            <a:extLst>
              <a:ext uri="{FF2B5EF4-FFF2-40B4-BE49-F238E27FC236}">
                <a16:creationId xmlns:a16="http://schemas.microsoft.com/office/drawing/2014/main" id="{558343F2-B7CB-F8A6-6EA2-8A55B44AD786}"/>
              </a:ext>
            </a:extLst>
          </p:cNvPr>
          <p:cNvSpPr/>
          <p:nvPr/>
        </p:nvSpPr>
        <p:spPr>
          <a:xfrm>
            <a:off x="262720" y="5966821"/>
            <a:ext cx="1915073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79E98418-0DB1-3534-6E4F-CAD7EC660E7D}"/>
              </a:ext>
            </a:extLst>
          </p:cNvPr>
          <p:cNvSpPr/>
          <p:nvPr/>
        </p:nvSpPr>
        <p:spPr>
          <a:xfrm>
            <a:off x="977895" y="5966358"/>
            <a:ext cx="1709122" cy="708016"/>
          </a:xfrm>
          <a:prstGeom prst="homePlate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4DCEA680-B597-BD8C-FA93-6482990829C7}"/>
              </a:ext>
            </a:extLst>
          </p:cNvPr>
          <p:cNvSpPr/>
          <p:nvPr/>
        </p:nvSpPr>
        <p:spPr>
          <a:xfrm>
            <a:off x="2600447" y="5984161"/>
            <a:ext cx="2424297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4FE871-C8C3-C6E7-998B-1BD2C23C78BA}"/>
              </a:ext>
            </a:extLst>
          </p:cNvPr>
          <p:cNvSpPr txBox="1"/>
          <p:nvPr/>
        </p:nvSpPr>
        <p:spPr>
          <a:xfrm>
            <a:off x="910594" y="6121809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Background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 descr="A stack of books with a black background&#10;&#10;Description automatically generated">
            <a:extLst>
              <a:ext uri="{FF2B5EF4-FFF2-40B4-BE49-F238E27FC236}">
                <a16:creationId xmlns:a16="http://schemas.microsoft.com/office/drawing/2014/main" id="{4637C847-7391-3157-CAAB-7BC33DA8F44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8" y="6167146"/>
            <a:ext cx="309436" cy="309436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F54884D-E638-1321-C71A-DCED35B13E8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01" y="6045410"/>
            <a:ext cx="554063" cy="5540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C3FA36C-61AC-61D9-2CE7-EA5C8891A470}"/>
              </a:ext>
            </a:extLst>
          </p:cNvPr>
          <p:cNvSpPr txBox="1"/>
          <p:nvPr/>
        </p:nvSpPr>
        <p:spPr>
          <a:xfrm>
            <a:off x="3732562" y="6121811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Skills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64B4E531-7B52-AB94-C6BC-1247AF59DCC3}"/>
              </a:ext>
            </a:extLst>
          </p:cNvPr>
          <p:cNvSpPr/>
          <p:nvPr/>
        </p:nvSpPr>
        <p:spPr>
          <a:xfrm>
            <a:off x="9499328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486290-BADF-5CD2-6031-B93F9924440C}"/>
              </a:ext>
            </a:extLst>
          </p:cNvPr>
          <p:cNvSpPr txBox="1"/>
          <p:nvPr/>
        </p:nvSpPr>
        <p:spPr>
          <a:xfrm>
            <a:off x="10348300" y="6138114"/>
            <a:ext cx="148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Challange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Picture 1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18E2E6A-1F66-A179-44FE-6070FA59A29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88" y="6083700"/>
            <a:ext cx="537782" cy="672391"/>
          </a:xfrm>
          <a:prstGeom prst="rect">
            <a:avLst/>
          </a:prstGeom>
        </p:spPr>
      </p:pic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4D52B823-AC32-7594-36E4-6AD23B4491D6}"/>
              </a:ext>
            </a:extLst>
          </p:cNvPr>
          <p:cNvSpPr/>
          <p:nvPr/>
        </p:nvSpPr>
        <p:spPr>
          <a:xfrm>
            <a:off x="4892169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93C056-086A-B509-515E-75BEF436C79E}"/>
              </a:ext>
            </a:extLst>
          </p:cNvPr>
          <p:cNvSpPr txBox="1"/>
          <p:nvPr/>
        </p:nvSpPr>
        <p:spPr>
          <a:xfrm>
            <a:off x="5775715" y="6121809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F8A12A5E-426C-36B0-E71C-671F32C7A3B6}"/>
              </a:ext>
            </a:extLst>
          </p:cNvPr>
          <p:cNvSpPr/>
          <p:nvPr/>
        </p:nvSpPr>
        <p:spPr>
          <a:xfrm>
            <a:off x="7199085" y="5984161"/>
            <a:ext cx="2432818" cy="708016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E07715-F782-2D32-9D08-31E8610392A3}"/>
              </a:ext>
            </a:extLst>
          </p:cNvPr>
          <p:cNvSpPr txBox="1"/>
          <p:nvPr/>
        </p:nvSpPr>
        <p:spPr>
          <a:xfrm>
            <a:off x="8074764" y="6121809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5" name="Picture 2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FA77481-78F3-EC31-9D3F-05593CC8AE92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49" y="6045411"/>
            <a:ext cx="552909" cy="552909"/>
          </a:xfrm>
          <a:prstGeom prst="rect">
            <a:avLst/>
          </a:prstGeom>
        </p:spPr>
      </p:pic>
      <p:pic>
        <p:nvPicPr>
          <p:cNvPr id="26" name="Picture 2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ED443A8-6B8E-8605-CAF5-2E9A469347AF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03" y="6045410"/>
            <a:ext cx="552909" cy="5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1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DE77D9-9943-F360-E6CC-79166A84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Step 1: </a:t>
            </a:r>
            <a:r>
              <a:rPr lang="en-US" dirty="0">
                <a:solidFill>
                  <a:schemeClr val="tx2"/>
                </a:solidFill>
              </a:rPr>
              <a:t>Set-Up</a:t>
            </a:r>
            <a:endParaRPr lang="en-NL" dirty="0">
              <a:solidFill>
                <a:schemeClr val="tx2"/>
              </a:solidFill>
            </a:endParaRPr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972AE411-82E7-740C-DEF8-4E89C6668A7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599" r="2599"/>
          <a:stretch/>
        </p:blipFill>
        <p:spPr>
          <a:xfrm>
            <a:off x="8062913" y="0"/>
            <a:ext cx="4129087" cy="60896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BBEAD-373B-2B80-73AD-96D276FEB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354-6B45-4503-9355-4EFC9001A7CC}" type="slidenum">
              <a:rPr lang="en-NL" smtClean="0"/>
              <a:t>21</a:t>
            </a:fld>
            <a:endParaRPr lang="en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F40EB0-2B14-F028-180C-A6339E845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2" y="5798916"/>
            <a:ext cx="12189451" cy="1073135"/>
          </a:xfrm>
          <a:prstGeom prst="rect">
            <a:avLst/>
          </a:prstGeom>
        </p:spPr>
      </p:pic>
      <p:sp>
        <p:nvSpPr>
          <p:cNvPr id="8" name="Arrow: Chevron 7">
            <a:extLst>
              <a:ext uri="{FF2B5EF4-FFF2-40B4-BE49-F238E27FC236}">
                <a16:creationId xmlns:a16="http://schemas.microsoft.com/office/drawing/2014/main" id="{A61A08C5-896C-A0A3-650B-082A8D4973D9}"/>
              </a:ext>
            </a:extLst>
          </p:cNvPr>
          <p:cNvSpPr/>
          <p:nvPr/>
        </p:nvSpPr>
        <p:spPr>
          <a:xfrm>
            <a:off x="262720" y="5966821"/>
            <a:ext cx="1915073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36627FE7-7F60-C5AA-FBF5-4E48F4E92B4D}"/>
              </a:ext>
            </a:extLst>
          </p:cNvPr>
          <p:cNvSpPr/>
          <p:nvPr/>
        </p:nvSpPr>
        <p:spPr>
          <a:xfrm>
            <a:off x="977895" y="5966358"/>
            <a:ext cx="1709122" cy="708016"/>
          </a:xfrm>
          <a:prstGeom prst="homePlate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6CD3C5BE-53EB-7108-FD1E-A2308DD08A30}"/>
              </a:ext>
            </a:extLst>
          </p:cNvPr>
          <p:cNvSpPr/>
          <p:nvPr/>
        </p:nvSpPr>
        <p:spPr>
          <a:xfrm>
            <a:off x="2600447" y="5984161"/>
            <a:ext cx="2424297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CCEBB0-562C-53EE-632F-9FA5BFF6E03D}"/>
              </a:ext>
            </a:extLst>
          </p:cNvPr>
          <p:cNvSpPr txBox="1"/>
          <p:nvPr/>
        </p:nvSpPr>
        <p:spPr>
          <a:xfrm>
            <a:off x="910594" y="6121809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Background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 descr="A stack of books with a black background&#10;&#10;Description automatically generated">
            <a:extLst>
              <a:ext uri="{FF2B5EF4-FFF2-40B4-BE49-F238E27FC236}">
                <a16:creationId xmlns:a16="http://schemas.microsoft.com/office/drawing/2014/main" id="{7F360AAB-A334-1DE9-40D7-2248BB6EBB91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8" y="6167146"/>
            <a:ext cx="309436" cy="309436"/>
          </a:xfrm>
          <a:prstGeom prst="rect">
            <a:avLst/>
          </a:prstGeom>
        </p:spPr>
      </p:pic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67E4976-8F6E-6E9C-BABF-DD6C09B57CBA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01" y="6045410"/>
            <a:ext cx="554063" cy="5540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6D1CCF-9459-6C1F-687A-D546FEFB26A9}"/>
              </a:ext>
            </a:extLst>
          </p:cNvPr>
          <p:cNvSpPr txBox="1"/>
          <p:nvPr/>
        </p:nvSpPr>
        <p:spPr>
          <a:xfrm>
            <a:off x="3732562" y="6121811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Skills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B58DEF3E-7EEE-363D-4305-094707C4C568}"/>
              </a:ext>
            </a:extLst>
          </p:cNvPr>
          <p:cNvSpPr/>
          <p:nvPr/>
        </p:nvSpPr>
        <p:spPr>
          <a:xfrm>
            <a:off x="9499328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143DDF-2854-A44A-3843-52718DA62E65}"/>
              </a:ext>
            </a:extLst>
          </p:cNvPr>
          <p:cNvSpPr txBox="1"/>
          <p:nvPr/>
        </p:nvSpPr>
        <p:spPr>
          <a:xfrm>
            <a:off x="10348300" y="6138114"/>
            <a:ext cx="148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Challange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85DCA02-FB83-405C-DC5C-9F730B599AC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88" y="6083700"/>
            <a:ext cx="537782" cy="672391"/>
          </a:xfrm>
          <a:prstGeom prst="rect">
            <a:avLst/>
          </a:prstGeom>
        </p:spPr>
      </p:pic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B8A0C813-C214-251B-A597-39F018DA6387}"/>
              </a:ext>
            </a:extLst>
          </p:cNvPr>
          <p:cNvSpPr/>
          <p:nvPr/>
        </p:nvSpPr>
        <p:spPr>
          <a:xfrm>
            <a:off x="4892169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7539A7-F4C7-EEF5-F02A-725F80DF740C}"/>
              </a:ext>
            </a:extLst>
          </p:cNvPr>
          <p:cNvSpPr txBox="1"/>
          <p:nvPr/>
        </p:nvSpPr>
        <p:spPr>
          <a:xfrm>
            <a:off x="5775715" y="6121809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E89DD5CB-4E3D-A17B-7A1A-F233D9DA750D}"/>
              </a:ext>
            </a:extLst>
          </p:cNvPr>
          <p:cNvSpPr/>
          <p:nvPr/>
        </p:nvSpPr>
        <p:spPr>
          <a:xfrm>
            <a:off x="7199085" y="5984161"/>
            <a:ext cx="2432818" cy="708016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454949-E835-43DB-FD8A-A96660547834}"/>
              </a:ext>
            </a:extLst>
          </p:cNvPr>
          <p:cNvSpPr txBox="1"/>
          <p:nvPr/>
        </p:nvSpPr>
        <p:spPr>
          <a:xfrm>
            <a:off x="8074764" y="6121809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Picture 2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53FD002-407D-4910-E20E-AFD7E20D321C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49" y="6045411"/>
            <a:ext cx="552909" cy="552909"/>
          </a:xfrm>
          <a:prstGeom prst="rect">
            <a:avLst/>
          </a:prstGeom>
        </p:spPr>
      </p:pic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569BC55-5281-A1F7-1635-2E581A12036B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03" y="6045410"/>
            <a:ext cx="552909" cy="5529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4071DA2-FFCE-0909-F38C-138EC508FC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5724" y="1421791"/>
            <a:ext cx="4443996" cy="339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1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DE77D9-9943-F360-E6CC-79166A84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Step 2: </a:t>
            </a:r>
            <a:r>
              <a:rPr lang="en-US" dirty="0">
                <a:solidFill>
                  <a:schemeClr val="tx2"/>
                </a:solidFill>
              </a:rPr>
              <a:t>The Start</a:t>
            </a:r>
            <a:endParaRPr lang="en-NL" dirty="0">
              <a:solidFill>
                <a:schemeClr val="tx2"/>
              </a:solidFill>
            </a:endParaRPr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972AE411-82E7-740C-DEF8-4E89C6668A7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599" r="2599"/>
          <a:stretch/>
        </p:blipFill>
        <p:spPr>
          <a:xfrm>
            <a:off x="8062913" y="0"/>
            <a:ext cx="4129087" cy="608965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093F05-44CE-25EA-98E1-240A41E15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1183" y="1498819"/>
            <a:ext cx="2748156" cy="380248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86F21-8476-4975-0F03-5732A517D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354-6B45-4503-9355-4EFC9001A7CC}" type="slidenum">
              <a:rPr lang="en-NL" smtClean="0"/>
              <a:t>22</a:t>
            </a:fld>
            <a:endParaRPr lang="en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B31254-E11F-D655-94B0-55D16E164B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52" y="5798916"/>
            <a:ext cx="12189451" cy="1073135"/>
          </a:xfrm>
          <a:prstGeom prst="rect">
            <a:avLst/>
          </a:prstGeom>
        </p:spPr>
      </p:pic>
      <p:sp>
        <p:nvSpPr>
          <p:cNvPr id="9" name="Arrow: Chevron 8">
            <a:extLst>
              <a:ext uri="{FF2B5EF4-FFF2-40B4-BE49-F238E27FC236}">
                <a16:creationId xmlns:a16="http://schemas.microsoft.com/office/drawing/2014/main" id="{2175287E-0E14-91AF-8B7D-0433F701040C}"/>
              </a:ext>
            </a:extLst>
          </p:cNvPr>
          <p:cNvSpPr/>
          <p:nvPr/>
        </p:nvSpPr>
        <p:spPr>
          <a:xfrm>
            <a:off x="262720" y="5966821"/>
            <a:ext cx="1915073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06C592C2-1B42-46CE-6238-3DE3E07ED320}"/>
              </a:ext>
            </a:extLst>
          </p:cNvPr>
          <p:cNvSpPr/>
          <p:nvPr/>
        </p:nvSpPr>
        <p:spPr>
          <a:xfrm>
            <a:off x="977895" y="5966358"/>
            <a:ext cx="1709122" cy="708016"/>
          </a:xfrm>
          <a:prstGeom prst="homePlate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DE104742-351D-8EF6-CE90-67E8C6CCC5D4}"/>
              </a:ext>
            </a:extLst>
          </p:cNvPr>
          <p:cNvSpPr/>
          <p:nvPr/>
        </p:nvSpPr>
        <p:spPr>
          <a:xfrm>
            <a:off x="2600447" y="5984161"/>
            <a:ext cx="2424297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126EFB-4945-2AFA-64B6-8C405A2D2CA5}"/>
              </a:ext>
            </a:extLst>
          </p:cNvPr>
          <p:cNvSpPr txBox="1"/>
          <p:nvPr/>
        </p:nvSpPr>
        <p:spPr>
          <a:xfrm>
            <a:off x="910594" y="6121809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Background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 descr="A stack of books with a black background&#10;&#10;Description automatically generated">
            <a:extLst>
              <a:ext uri="{FF2B5EF4-FFF2-40B4-BE49-F238E27FC236}">
                <a16:creationId xmlns:a16="http://schemas.microsoft.com/office/drawing/2014/main" id="{5A94279C-740B-6260-055E-9063E7BDAFFC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8" y="6167146"/>
            <a:ext cx="309436" cy="309436"/>
          </a:xfrm>
          <a:prstGeom prst="rect">
            <a:avLst/>
          </a:prstGeom>
        </p:spPr>
      </p:pic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2D15128-D240-A624-05DA-579EAB7E009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01" y="6045410"/>
            <a:ext cx="554063" cy="5540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EDFACBA-1258-050C-6997-1C7A247FAD39}"/>
              </a:ext>
            </a:extLst>
          </p:cNvPr>
          <p:cNvSpPr txBox="1"/>
          <p:nvPr/>
        </p:nvSpPr>
        <p:spPr>
          <a:xfrm>
            <a:off x="3732562" y="6121811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Skills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90D070C3-B903-87DA-4BE1-ACE3B8761CC5}"/>
              </a:ext>
            </a:extLst>
          </p:cNvPr>
          <p:cNvSpPr/>
          <p:nvPr/>
        </p:nvSpPr>
        <p:spPr>
          <a:xfrm>
            <a:off x="9499328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E61E49-22F1-F19E-B39F-843D36833B6E}"/>
              </a:ext>
            </a:extLst>
          </p:cNvPr>
          <p:cNvSpPr txBox="1"/>
          <p:nvPr/>
        </p:nvSpPr>
        <p:spPr>
          <a:xfrm>
            <a:off x="10348300" y="6138114"/>
            <a:ext cx="148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Challange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1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AC10F86-5702-8F70-D452-2058FA156A0C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88" y="6083700"/>
            <a:ext cx="537782" cy="672391"/>
          </a:xfrm>
          <a:prstGeom prst="rect">
            <a:avLst/>
          </a:prstGeom>
        </p:spPr>
      </p:pic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6EB2AA16-B21E-1EB6-CD5D-98CF0684EEA1}"/>
              </a:ext>
            </a:extLst>
          </p:cNvPr>
          <p:cNvSpPr/>
          <p:nvPr/>
        </p:nvSpPr>
        <p:spPr>
          <a:xfrm>
            <a:off x="4892169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1059ED-9E00-DD26-1A40-03E7BC67D44F}"/>
              </a:ext>
            </a:extLst>
          </p:cNvPr>
          <p:cNvSpPr txBox="1"/>
          <p:nvPr/>
        </p:nvSpPr>
        <p:spPr>
          <a:xfrm>
            <a:off x="5775715" y="6121809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D37C9B3E-551D-D66C-666A-99F7675B70F2}"/>
              </a:ext>
            </a:extLst>
          </p:cNvPr>
          <p:cNvSpPr/>
          <p:nvPr/>
        </p:nvSpPr>
        <p:spPr>
          <a:xfrm>
            <a:off x="7199085" y="5984161"/>
            <a:ext cx="2432818" cy="708016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E506E3-5E13-0DCF-037E-A3DA66A573A8}"/>
              </a:ext>
            </a:extLst>
          </p:cNvPr>
          <p:cNvSpPr txBox="1"/>
          <p:nvPr/>
        </p:nvSpPr>
        <p:spPr>
          <a:xfrm>
            <a:off x="8074764" y="6121809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1B2C8A1-9FF3-B322-0262-F5F62E07EC65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49" y="6045411"/>
            <a:ext cx="552909" cy="552909"/>
          </a:xfrm>
          <a:prstGeom prst="rect">
            <a:avLst/>
          </a:prstGeom>
        </p:spPr>
      </p:pic>
      <p:pic>
        <p:nvPicPr>
          <p:cNvPr id="24" name="Picture 2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317A785-5CD2-C5DB-EE77-2C36A4ACA400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03" y="6045410"/>
            <a:ext cx="552909" cy="5529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5AA93B6-A216-612C-8429-6FD547D32A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6221" y="2319736"/>
            <a:ext cx="7544949" cy="226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1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DE77D9-9943-F360-E6CC-79166A84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Step 3: </a:t>
            </a:r>
            <a:r>
              <a:rPr lang="en-US" dirty="0">
                <a:solidFill>
                  <a:schemeClr val="tx2"/>
                </a:solidFill>
              </a:rPr>
              <a:t>The Upper Line</a:t>
            </a:r>
            <a:endParaRPr lang="en-NL" dirty="0">
              <a:solidFill>
                <a:schemeClr val="tx2"/>
              </a:solidFill>
            </a:endParaRPr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972AE411-82E7-740C-DEF8-4E89C6668A7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599" r="2599"/>
          <a:stretch/>
        </p:blipFill>
        <p:spPr>
          <a:xfrm>
            <a:off x="8085857" y="-83801"/>
            <a:ext cx="4129087" cy="608965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4C3758-9F30-637A-C980-A35BF1CF8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0503" y="668152"/>
            <a:ext cx="4053372" cy="248195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18AB2-1E60-C334-3E47-265C14EFB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354-6B45-4503-9355-4EFC9001A7CC}" type="slidenum">
              <a:rPr lang="en-NL" smtClean="0"/>
              <a:t>23</a:t>
            </a:fld>
            <a:endParaRPr lang="en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A8268A-2108-5718-17A6-CA474FA97D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52" y="5798916"/>
            <a:ext cx="12189451" cy="1073135"/>
          </a:xfrm>
          <a:prstGeom prst="rect">
            <a:avLst/>
          </a:prstGeom>
        </p:spPr>
      </p:pic>
      <p:sp>
        <p:nvSpPr>
          <p:cNvPr id="9" name="Arrow: Chevron 8">
            <a:extLst>
              <a:ext uri="{FF2B5EF4-FFF2-40B4-BE49-F238E27FC236}">
                <a16:creationId xmlns:a16="http://schemas.microsoft.com/office/drawing/2014/main" id="{0783C1E7-041E-39F2-06EA-5E1FB5A142FF}"/>
              </a:ext>
            </a:extLst>
          </p:cNvPr>
          <p:cNvSpPr/>
          <p:nvPr/>
        </p:nvSpPr>
        <p:spPr>
          <a:xfrm>
            <a:off x="262720" y="5966821"/>
            <a:ext cx="1915073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68F9B410-A309-3A8A-77FD-52E65F664951}"/>
              </a:ext>
            </a:extLst>
          </p:cNvPr>
          <p:cNvSpPr/>
          <p:nvPr/>
        </p:nvSpPr>
        <p:spPr>
          <a:xfrm>
            <a:off x="977895" y="5966358"/>
            <a:ext cx="1709122" cy="708016"/>
          </a:xfrm>
          <a:prstGeom prst="homePlate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BB8C061C-7E35-C4E1-FF82-1CABDFF94061}"/>
              </a:ext>
            </a:extLst>
          </p:cNvPr>
          <p:cNvSpPr/>
          <p:nvPr/>
        </p:nvSpPr>
        <p:spPr>
          <a:xfrm>
            <a:off x="2600447" y="5984161"/>
            <a:ext cx="2424297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0C7573-2CD6-4A91-4605-EFA4569AB940}"/>
              </a:ext>
            </a:extLst>
          </p:cNvPr>
          <p:cNvSpPr txBox="1"/>
          <p:nvPr/>
        </p:nvSpPr>
        <p:spPr>
          <a:xfrm>
            <a:off x="910594" y="6121809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Background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 descr="A stack of books with a black background&#10;&#10;Description automatically generated">
            <a:extLst>
              <a:ext uri="{FF2B5EF4-FFF2-40B4-BE49-F238E27FC236}">
                <a16:creationId xmlns:a16="http://schemas.microsoft.com/office/drawing/2014/main" id="{B3DC3D37-211C-8521-3C2D-3D3BED4968F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8" y="6167146"/>
            <a:ext cx="309436" cy="309436"/>
          </a:xfrm>
          <a:prstGeom prst="rect">
            <a:avLst/>
          </a:prstGeom>
        </p:spPr>
      </p:pic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C20EBA5-2E73-14D2-24CA-001AC0E15025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01" y="6045410"/>
            <a:ext cx="554063" cy="5540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B47C933-7D0D-460C-E3CE-202553F68933}"/>
              </a:ext>
            </a:extLst>
          </p:cNvPr>
          <p:cNvSpPr txBox="1"/>
          <p:nvPr/>
        </p:nvSpPr>
        <p:spPr>
          <a:xfrm>
            <a:off x="3732562" y="6121811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Skills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D1616965-5300-C824-A88D-E256CC3FECE5}"/>
              </a:ext>
            </a:extLst>
          </p:cNvPr>
          <p:cNvSpPr/>
          <p:nvPr/>
        </p:nvSpPr>
        <p:spPr>
          <a:xfrm>
            <a:off x="9499328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BB96AF-CBE8-F2D1-A713-5AF20DC17790}"/>
              </a:ext>
            </a:extLst>
          </p:cNvPr>
          <p:cNvSpPr txBox="1"/>
          <p:nvPr/>
        </p:nvSpPr>
        <p:spPr>
          <a:xfrm>
            <a:off x="10348300" y="6138114"/>
            <a:ext cx="148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Challange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1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27BA59B-0468-70D8-4292-03E99A49E223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88" y="6083700"/>
            <a:ext cx="537782" cy="672391"/>
          </a:xfrm>
          <a:prstGeom prst="rect">
            <a:avLst/>
          </a:prstGeom>
        </p:spPr>
      </p:pic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0BF47A9D-9A09-B519-F435-49FCDD6EA632}"/>
              </a:ext>
            </a:extLst>
          </p:cNvPr>
          <p:cNvSpPr/>
          <p:nvPr/>
        </p:nvSpPr>
        <p:spPr>
          <a:xfrm>
            <a:off x="4892169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0190F1-CF98-984A-9AAC-564EDD98D313}"/>
              </a:ext>
            </a:extLst>
          </p:cNvPr>
          <p:cNvSpPr txBox="1"/>
          <p:nvPr/>
        </p:nvSpPr>
        <p:spPr>
          <a:xfrm>
            <a:off x="5775715" y="6121809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6A0C1D90-7621-D884-5559-F549BFE76514}"/>
              </a:ext>
            </a:extLst>
          </p:cNvPr>
          <p:cNvSpPr/>
          <p:nvPr/>
        </p:nvSpPr>
        <p:spPr>
          <a:xfrm>
            <a:off x="7199085" y="5984161"/>
            <a:ext cx="2432818" cy="708016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DAA2AC-BC89-98E8-34A4-B2918D239360}"/>
              </a:ext>
            </a:extLst>
          </p:cNvPr>
          <p:cNvSpPr txBox="1"/>
          <p:nvPr/>
        </p:nvSpPr>
        <p:spPr>
          <a:xfrm>
            <a:off x="8074764" y="6121809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1C3A66B-4E77-5CE4-B7BA-3DA76E9F9376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49" y="6045411"/>
            <a:ext cx="552909" cy="552909"/>
          </a:xfrm>
          <a:prstGeom prst="rect">
            <a:avLst/>
          </a:prstGeom>
        </p:spPr>
      </p:pic>
      <p:pic>
        <p:nvPicPr>
          <p:cNvPr id="24" name="Picture 2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9025280-D9B3-E87A-AB29-7E7E1F34055F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03" y="6045410"/>
            <a:ext cx="552909" cy="5529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85E796D-1D55-2518-D488-4D1AD82B5A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663" y="2858495"/>
            <a:ext cx="7978831" cy="15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DE77D9-9943-F360-E6CC-79166A84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Step 4: </a:t>
            </a:r>
            <a:r>
              <a:rPr lang="en-US" dirty="0">
                <a:solidFill>
                  <a:schemeClr val="tx2"/>
                </a:solidFill>
              </a:rPr>
              <a:t>The Lower Line</a:t>
            </a:r>
            <a:endParaRPr lang="en-NL" dirty="0">
              <a:solidFill>
                <a:schemeClr val="tx2"/>
              </a:solidFill>
            </a:endParaRPr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972AE411-82E7-740C-DEF8-4E89C6668A7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599" r="2599"/>
          <a:stretch/>
        </p:blipFill>
        <p:spPr>
          <a:xfrm>
            <a:off x="8062913" y="0"/>
            <a:ext cx="4129087" cy="608965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D0B8BF-8A43-D1A9-7DB6-8EF3809CC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9146" y="1768128"/>
            <a:ext cx="4036242" cy="255339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56605-DE10-AB6B-7884-A4FBB17DB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354-6B45-4503-9355-4EFC9001A7CC}" type="slidenum">
              <a:rPr lang="en-NL" smtClean="0"/>
              <a:t>24</a:t>
            </a:fld>
            <a:endParaRPr lang="en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5A5ADF-254D-5A10-2D2E-20CCB16E69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52" y="5798916"/>
            <a:ext cx="12189451" cy="1073135"/>
          </a:xfrm>
          <a:prstGeom prst="rect">
            <a:avLst/>
          </a:prstGeom>
        </p:spPr>
      </p:pic>
      <p:sp>
        <p:nvSpPr>
          <p:cNvPr id="9" name="Arrow: Chevron 8">
            <a:extLst>
              <a:ext uri="{FF2B5EF4-FFF2-40B4-BE49-F238E27FC236}">
                <a16:creationId xmlns:a16="http://schemas.microsoft.com/office/drawing/2014/main" id="{152198DB-9AF7-D914-EA6F-969B2B951B92}"/>
              </a:ext>
            </a:extLst>
          </p:cNvPr>
          <p:cNvSpPr/>
          <p:nvPr/>
        </p:nvSpPr>
        <p:spPr>
          <a:xfrm>
            <a:off x="262720" y="5966821"/>
            <a:ext cx="1915073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09073EF8-C77D-6FF5-F212-A1971D04F12D}"/>
              </a:ext>
            </a:extLst>
          </p:cNvPr>
          <p:cNvSpPr/>
          <p:nvPr/>
        </p:nvSpPr>
        <p:spPr>
          <a:xfrm>
            <a:off x="977895" y="5966358"/>
            <a:ext cx="1709122" cy="708016"/>
          </a:xfrm>
          <a:prstGeom prst="homePlate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2C149D32-22CC-E1B4-3422-441609608574}"/>
              </a:ext>
            </a:extLst>
          </p:cNvPr>
          <p:cNvSpPr/>
          <p:nvPr/>
        </p:nvSpPr>
        <p:spPr>
          <a:xfrm>
            <a:off x="2600447" y="5984161"/>
            <a:ext cx="2424297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85DEE8-C8E0-578F-0B91-9C8A7BF26DF2}"/>
              </a:ext>
            </a:extLst>
          </p:cNvPr>
          <p:cNvSpPr txBox="1"/>
          <p:nvPr/>
        </p:nvSpPr>
        <p:spPr>
          <a:xfrm>
            <a:off x="910594" y="6121809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Background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 descr="A stack of books with a black background&#10;&#10;Description automatically generated">
            <a:extLst>
              <a:ext uri="{FF2B5EF4-FFF2-40B4-BE49-F238E27FC236}">
                <a16:creationId xmlns:a16="http://schemas.microsoft.com/office/drawing/2014/main" id="{37A65A3A-BCFC-6112-56AB-130E85B05E5F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8" y="6167146"/>
            <a:ext cx="309436" cy="309436"/>
          </a:xfrm>
          <a:prstGeom prst="rect">
            <a:avLst/>
          </a:prstGeom>
        </p:spPr>
      </p:pic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62CBCB0-B011-896C-404E-F57DE5B592E6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01" y="6045410"/>
            <a:ext cx="554063" cy="5540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2B9E7C-57DF-B9B1-2042-CBA3E1C29706}"/>
              </a:ext>
            </a:extLst>
          </p:cNvPr>
          <p:cNvSpPr txBox="1"/>
          <p:nvPr/>
        </p:nvSpPr>
        <p:spPr>
          <a:xfrm>
            <a:off x="3732562" y="6121811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Skills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21A348BA-0115-BD84-7C75-553455377DA0}"/>
              </a:ext>
            </a:extLst>
          </p:cNvPr>
          <p:cNvSpPr/>
          <p:nvPr/>
        </p:nvSpPr>
        <p:spPr>
          <a:xfrm>
            <a:off x="9499328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B8618A-460A-CDD7-1CFA-9CD3CCC29029}"/>
              </a:ext>
            </a:extLst>
          </p:cNvPr>
          <p:cNvSpPr txBox="1"/>
          <p:nvPr/>
        </p:nvSpPr>
        <p:spPr>
          <a:xfrm>
            <a:off x="10348300" y="6138114"/>
            <a:ext cx="148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Challange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1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C086E2F-3981-7459-31D5-E77F31152C7A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88" y="6083700"/>
            <a:ext cx="537782" cy="672391"/>
          </a:xfrm>
          <a:prstGeom prst="rect">
            <a:avLst/>
          </a:prstGeom>
        </p:spPr>
      </p:pic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B9F36AFF-49AE-3AB0-293A-4B9E716D5518}"/>
              </a:ext>
            </a:extLst>
          </p:cNvPr>
          <p:cNvSpPr/>
          <p:nvPr/>
        </p:nvSpPr>
        <p:spPr>
          <a:xfrm>
            <a:off x="4892169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99A6B3-054F-E957-FF50-924D38D98DCB}"/>
              </a:ext>
            </a:extLst>
          </p:cNvPr>
          <p:cNvSpPr txBox="1"/>
          <p:nvPr/>
        </p:nvSpPr>
        <p:spPr>
          <a:xfrm>
            <a:off x="5775715" y="6121809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B0D7C068-E441-8F81-F597-D50DCA85D5F5}"/>
              </a:ext>
            </a:extLst>
          </p:cNvPr>
          <p:cNvSpPr/>
          <p:nvPr/>
        </p:nvSpPr>
        <p:spPr>
          <a:xfrm>
            <a:off x="7199085" y="5984161"/>
            <a:ext cx="2432818" cy="708016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E1CCEA-0E5B-DE41-EFB1-BCF56A733B8F}"/>
              </a:ext>
            </a:extLst>
          </p:cNvPr>
          <p:cNvSpPr txBox="1"/>
          <p:nvPr/>
        </p:nvSpPr>
        <p:spPr>
          <a:xfrm>
            <a:off x="8074764" y="6121809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0C577FE-99D3-97D1-8F16-76636B2F16BC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49" y="6045411"/>
            <a:ext cx="552909" cy="552909"/>
          </a:xfrm>
          <a:prstGeom prst="rect">
            <a:avLst/>
          </a:prstGeom>
        </p:spPr>
      </p:pic>
      <p:pic>
        <p:nvPicPr>
          <p:cNvPr id="24" name="Picture 2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98AEDC0-809A-2C50-AE0F-A56B9BDD9B98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03" y="6045410"/>
            <a:ext cx="552909" cy="5529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B15A2AE-7D13-4C64-5C96-493138C06D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0256" y="1865404"/>
            <a:ext cx="5835127" cy="330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2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DE77D9-9943-F360-E6CC-79166A84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Step 5: </a:t>
            </a:r>
            <a:r>
              <a:rPr lang="en-US" dirty="0">
                <a:solidFill>
                  <a:schemeClr val="tx2"/>
                </a:solidFill>
              </a:rPr>
              <a:t>The lowest line</a:t>
            </a:r>
            <a:endParaRPr lang="en-NL" dirty="0">
              <a:solidFill>
                <a:schemeClr val="tx2"/>
              </a:solidFill>
            </a:endParaRPr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972AE411-82E7-740C-DEF8-4E89C6668A7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599" r="2599"/>
          <a:stretch/>
        </p:blipFill>
        <p:spPr>
          <a:xfrm>
            <a:off x="8062913" y="0"/>
            <a:ext cx="4129087" cy="608965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BFA322-CCB6-326F-8513-10535D0EA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853" y="1873188"/>
            <a:ext cx="4070147" cy="249792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5B242-4203-CBAE-4BB0-FFBDBFA3E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354-6B45-4503-9355-4EFC9001A7CC}" type="slidenum">
              <a:rPr lang="en-NL" smtClean="0"/>
              <a:t>25</a:t>
            </a:fld>
            <a:endParaRPr lang="en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C99A23-0950-2FD4-FAF7-5FFEC4966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52" y="5798916"/>
            <a:ext cx="12189451" cy="1073135"/>
          </a:xfrm>
          <a:prstGeom prst="rect">
            <a:avLst/>
          </a:prstGeom>
        </p:spPr>
      </p:pic>
      <p:sp>
        <p:nvSpPr>
          <p:cNvPr id="9" name="Arrow: Chevron 8">
            <a:extLst>
              <a:ext uri="{FF2B5EF4-FFF2-40B4-BE49-F238E27FC236}">
                <a16:creationId xmlns:a16="http://schemas.microsoft.com/office/drawing/2014/main" id="{7BEF289A-55CA-B2FE-D037-32A13F050847}"/>
              </a:ext>
            </a:extLst>
          </p:cNvPr>
          <p:cNvSpPr/>
          <p:nvPr/>
        </p:nvSpPr>
        <p:spPr>
          <a:xfrm>
            <a:off x="262720" y="5966821"/>
            <a:ext cx="1915073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FBD569DC-D542-FA1B-7035-0B2F04D913FA}"/>
              </a:ext>
            </a:extLst>
          </p:cNvPr>
          <p:cNvSpPr/>
          <p:nvPr/>
        </p:nvSpPr>
        <p:spPr>
          <a:xfrm>
            <a:off x="977895" y="5966358"/>
            <a:ext cx="1709122" cy="708016"/>
          </a:xfrm>
          <a:prstGeom prst="homePlate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D4131DD8-A3A5-9681-47A4-DE368412CDBE}"/>
              </a:ext>
            </a:extLst>
          </p:cNvPr>
          <p:cNvSpPr/>
          <p:nvPr/>
        </p:nvSpPr>
        <p:spPr>
          <a:xfrm>
            <a:off x="2600447" y="5984161"/>
            <a:ext cx="2424297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23A1FB-0101-87FB-111B-1131C367C018}"/>
              </a:ext>
            </a:extLst>
          </p:cNvPr>
          <p:cNvSpPr txBox="1"/>
          <p:nvPr/>
        </p:nvSpPr>
        <p:spPr>
          <a:xfrm>
            <a:off x="910594" y="6121809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Background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 descr="A stack of books with a black background&#10;&#10;Description automatically generated">
            <a:extLst>
              <a:ext uri="{FF2B5EF4-FFF2-40B4-BE49-F238E27FC236}">
                <a16:creationId xmlns:a16="http://schemas.microsoft.com/office/drawing/2014/main" id="{80610FC2-7F58-2580-0907-211E2E315AB8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8" y="6167146"/>
            <a:ext cx="309436" cy="309436"/>
          </a:xfrm>
          <a:prstGeom prst="rect">
            <a:avLst/>
          </a:prstGeom>
        </p:spPr>
      </p:pic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5A7F05A-5911-9BD9-76ED-34CCD1FB510E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01" y="6045410"/>
            <a:ext cx="554063" cy="5540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EA8161-3F27-CFA2-4C3E-775FDC016FF5}"/>
              </a:ext>
            </a:extLst>
          </p:cNvPr>
          <p:cNvSpPr txBox="1"/>
          <p:nvPr/>
        </p:nvSpPr>
        <p:spPr>
          <a:xfrm>
            <a:off x="3732562" y="6121811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Skills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040BDC34-7114-2D5A-23AA-192D20C0658A}"/>
              </a:ext>
            </a:extLst>
          </p:cNvPr>
          <p:cNvSpPr/>
          <p:nvPr/>
        </p:nvSpPr>
        <p:spPr>
          <a:xfrm>
            <a:off x="9499328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7E79BB-E054-424C-29AD-722A8FC51C6A}"/>
              </a:ext>
            </a:extLst>
          </p:cNvPr>
          <p:cNvSpPr txBox="1"/>
          <p:nvPr/>
        </p:nvSpPr>
        <p:spPr>
          <a:xfrm>
            <a:off x="10348300" y="6138114"/>
            <a:ext cx="148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Challange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1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79660DD-0087-6C57-9F8B-A9B9BB20D4CA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88" y="6083700"/>
            <a:ext cx="537782" cy="672391"/>
          </a:xfrm>
          <a:prstGeom prst="rect">
            <a:avLst/>
          </a:prstGeom>
        </p:spPr>
      </p:pic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9A01722C-A548-34E4-943B-5E2781B40324}"/>
              </a:ext>
            </a:extLst>
          </p:cNvPr>
          <p:cNvSpPr/>
          <p:nvPr/>
        </p:nvSpPr>
        <p:spPr>
          <a:xfrm>
            <a:off x="4892169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696529-6B9C-8180-69D4-AFC5A8F66C7E}"/>
              </a:ext>
            </a:extLst>
          </p:cNvPr>
          <p:cNvSpPr txBox="1"/>
          <p:nvPr/>
        </p:nvSpPr>
        <p:spPr>
          <a:xfrm>
            <a:off x="5775715" y="6121809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85C66CCC-8CE8-29B1-376F-05172588C378}"/>
              </a:ext>
            </a:extLst>
          </p:cNvPr>
          <p:cNvSpPr/>
          <p:nvPr/>
        </p:nvSpPr>
        <p:spPr>
          <a:xfrm>
            <a:off x="7199085" y="5984161"/>
            <a:ext cx="2432818" cy="708016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26B3EE-4DDE-4ADE-2F65-4207D5B1D82C}"/>
              </a:ext>
            </a:extLst>
          </p:cNvPr>
          <p:cNvSpPr txBox="1"/>
          <p:nvPr/>
        </p:nvSpPr>
        <p:spPr>
          <a:xfrm>
            <a:off x="8074764" y="6121809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52BC3A7-5AD6-B542-2561-BFBEDAD6DAFA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49" y="6045411"/>
            <a:ext cx="552909" cy="552909"/>
          </a:xfrm>
          <a:prstGeom prst="rect">
            <a:avLst/>
          </a:prstGeom>
        </p:spPr>
      </p:pic>
      <p:pic>
        <p:nvPicPr>
          <p:cNvPr id="24" name="Picture 2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0C28F0C-79E8-BC01-5FCB-6D48FA78FE23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03" y="6045410"/>
            <a:ext cx="552909" cy="55290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1316337-3971-4A81-2416-7DAF052189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7671" y="1943955"/>
            <a:ext cx="5501385" cy="28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DE77D9-9943-F360-E6CC-79166A84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Step 6: </a:t>
            </a:r>
            <a:r>
              <a:rPr lang="en-US" dirty="0">
                <a:solidFill>
                  <a:schemeClr val="tx2"/>
                </a:solidFill>
              </a:rPr>
              <a:t>The first switch</a:t>
            </a:r>
            <a:endParaRPr lang="en-NL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3D9A8-91A3-6058-A905-2B802C420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7534" y="1727201"/>
            <a:ext cx="6742672" cy="3911600"/>
          </a:xfrm>
        </p:spPr>
        <p:txBody>
          <a:bodyPr/>
          <a:lstStyle/>
          <a:p>
            <a:r>
              <a:rPr lang="en-US" sz="1400" dirty="0">
                <a:latin typeface="Consolas" panose="020B0609020204030204" pitchFamily="49" charset="0"/>
              </a:rPr>
              <a:t>(...)</a:t>
            </a: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\def\</a:t>
            </a:r>
            <a:r>
              <a:rPr lang="en-US" sz="1400" dirty="0" err="1">
                <a:latin typeface="Consolas" panose="020B0609020204030204" pitchFamily="49" charset="0"/>
              </a:rPr>
              <a:t>swdown</a:t>
            </a:r>
            <a:r>
              <a:rPr lang="en-US" sz="1400" dirty="0">
                <a:latin typeface="Consolas" panose="020B0609020204030204" pitchFamily="49" charset="0"/>
              </a:rPr>
              <a:t>{-3.2}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\draw (skin- b) ++(1,0) coordinate(sw1);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\draw (sw1) to[</a:t>
            </a:r>
            <a:r>
              <a:rPr lang="en-US" sz="1400" dirty="0" err="1">
                <a:latin typeface="Consolas" panose="020B0609020204030204" pitchFamily="49" charset="0"/>
              </a:rPr>
              <a:t>cosw</a:t>
            </a:r>
            <a:r>
              <a:rPr lang="en-US" sz="1400" dirty="0">
                <a:latin typeface="Consolas" panose="020B0609020204030204" pitchFamily="49" charset="0"/>
              </a:rPr>
              <a:t>, invert, mirror, l=1, *-, name=s1] ++(0,\</a:t>
            </a:r>
            <a:r>
              <a:rPr lang="en-US" sz="1400" dirty="0" err="1">
                <a:latin typeface="Consolas" panose="020B0609020204030204" pitchFamily="49" charset="0"/>
              </a:rPr>
              <a:t>swdown</a:t>
            </a:r>
            <a:r>
              <a:rPr lang="en-US" sz="1400" dirty="0">
                <a:latin typeface="Consolas" panose="020B0609020204030204" pitchFamily="49" charset="0"/>
              </a:rPr>
              <a:t>) 	to[short, -*] ++(0, -1.5);</a:t>
            </a: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(...)</a:t>
            </a:r>
            <a:endParaRPr lang="en-NL" sz="1400" dirty="0">
              <a:latin typeface="Consolas" panose="020B0609020204030204" pitchFamily="49" charset="0"/>
            </a:endParaRPr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972AE411-82E7-740C-DEF8-4E89C6668A7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599" r="2599"/>
          <a:stretch/>
        </p:blipFill>
        <p:spPr>
          <a:xfrm>
            <a:off x="8062913" y="0"/>
            <a:ext cx="4129087" cy="608965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758E72-7B29-5B4D-CF42-50DEF3B39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594" y="1974624"/>
            <a:ext cx="3793724" cy="21404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979F4-A689-750B-83B2-9F08EA40B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354-6B45-4503-9355-4EFC9001A7CC}" type="slidenum">
              <a:rPr lang="en-NL" smtClean="0"/>
              <a:t>26</a:t>
            </a:fld>
            <a:endParaRPr lang="en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515011-6F3F-94FA-4F77-BF6B9D47F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2" y="5798916"/>
            <a:ext cx="12189451" cy="1073135"/>
          </a:xfrm>
          <a:prstGeom prst="rect">
            <a:avLst/>
          </a:prstGeom>
        </p:spPr>
      </p:pic>
      <p:sp>
        <p:nvSpPr>
          <p:cNvPr id="9" name="Arrow: Chevron 8">
            <a:extLst>
              <a:ext uri="{FF2B5EF4-FFF2-40B4-BE49-F238E27FC236}">
                <a16:creationId xmlns:a16="http://schemas.microsoft.com/office/drawing/2014/main" id="{87C70ACA-3D15-FA01-8526-8D3B9FC04115}"/>
              </a:ext>
            </a:extLst>
          </p:cNvPr>
          <p:cNvSpPr/>
          <p:nvPr/>
        </p:nvSpPr>
        <p:spPr>
          <a:xfrm>
            <a:off x="262720" y="5966821"/>
            <a:ext cx="1915073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B1823482-9451-B9A8-7A20-6DFE25845BBF}"/>
              </a:ext>
            </a:extLst>
          </p:cNvPr>
          <p:cNvSpPr/>
          <p:nvPr/>
        </p:nvSpPr>
        <p:spPr>
          <a:xfrm>
            <a:off x="977895" y="5966358"/>
            <a:ext cx="1709122" cy="708016"/>
          </a:xfrm>
          <a:prstGeom prst="homePlate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11878AF2-2141-338F-BC34-787FBB9762E9}"/>
              </a:ext>
            </a:extLst>
          </p:cNvPr>
          <p:cNvSpPr/>
          <p:nvPr/>
        </p:nvSpPr>
        <p:spPr>
          <a:xfrm>
            <a:off x="2600447" y="5984161"/>
            <a:ext cx="2424297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397CC5-FDA9-A077-9818-5281EA834953}"/>
              </a:ext>
            </a:extLst>
          </p:cNvPr>
          <p:cNvSpPr txBox="1"/>
          <p:nvPr/>
        </p:nvSpPr>
        <p:spPr>
          <a:xfrm>
            <a:off x="910594" y="6121809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Background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 descr="A stack of books with a black background&#10;&#10;Description automatically generated">
            <a:extLst>
              <a:ext uri="{FF2B5EF4-FFF2-40B4-BE49-F238E27FC236}">
                <a16:creationId xmlns:a16="http://schemas.microsoft.com/office/drawing/2014/main" id="{27E75B76-D50C-EED0-A423-F72CBE63F08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8" y="6167146"/>
            <a:ext cx="309436" cy="309436"/>
          </a:xfrm>
          <a:prstGeom prst="rect">
            <a:avLst/>
          </a:prstGeom>
        </p:spPr>
      </p:pic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D2A42FB-2501-DB5C-C81A-6DB53413E536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01" y="6045410"/>
            <a:ext cx="554063" cy="5540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9852EB1-8DE0-2086-804A-1D1C3FEC33C0}"/>
              </a:ext>
            </a:extLst>
          </p:cNvPr>
          <p:cNvSpPr txBox="1"/>
          <p:nvPr/>
        </p:nvSpPr>
        <p:spPr>
          <a:xfrm>
            <a:off x="3732562" y="6121811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Skills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FEBBD83-1B33-F037-EDEB-7BCEF94384DE}"/>
              </a:ext>
            </a:extLst>
          </p:cNvPr>
          <p:cNvSpPr/>
          <p:nvPr/>
        </p:nvSpPr>
        <p:spPr>
          <a:xfrm>
            <a:off x="9499328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ED10AD-CCD6-3A9A-E936-701F5C17C2D6}"/>
              </a:ext>
            </a:extLst>
          </p:cNvPr>
          <p:cNvSpPr txBox="1"/>
          <p:nvPr/>
        </p:nvSpPr>
        <p:spPr>
          <a:xfrm>
            <a:off x="10348300" y="6138114"/>
            <a:ext cx="148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Challange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1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B884814-7950-6E55-2754-127E76937D6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88" y="6083700"/>
            <a:ext cx="537782" cy="672391"/>
          </a:xfrm>
          <a:prstGeom prst="rect">
            <a:avLst/>
          </a:prstGeom>
        </p:spPr>
      </p:pic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EA944248-5BA0-74E6-B9FE-2805F965881B}"/>
              </a:ext>
            </a:extLst>
          </p:cNvPr>
          <p:cNvSpPr/>
          <p:nvPr/>
        </p:nvSpPr>
        <p:spPr>
          <a:xfrm>
            <a:off x="4892169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C59F93-A363-2825-7A92-72F71A7FA303}"/>
              </a:ext>
            </a:extLst>
          </p:cNvPr>
          <p:cNvSpPr txBox="1"/>
          <p:nvPr/>
        </p:nvSpPr>
        <p:spPr>
          <a:xfrm>
            <a:off x="5775715" y="6121809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6137BFA8-646A-B38E-6EEF-F4CF3DBDDFA4}"/>
              </a:ext>
            </a:extLst>
          </p:cNvPr>
          <p:cNvSpPr/>
          <p:nvPr/>
        </p:nvSpPr>
        <p:spPr>
          <a:xfrm>
            <a:off x="7199085" y="5984161"/>
            <a:ext cx="2432818" cy="708016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A09BB2-584C-CFBF-F244-31978A2F4D6C}"/>
              </a:ext>
            </a:extLst>
          </p:cNvPr>
          <p:cNvSpPr txBox="1"/>
          <p:nvPr/>
        </p:nvSpPr>
        <p:spPr>
          <a:xfrm>
            <a:off x="8074764" y="6121809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6A157F3-2BF9-A555-1089-4359F2F6D76E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49" y="6045411"/>
            <a:ext cx="552909" cy="552909"/>
          </a:xfrm>
          <a:prstGeom prst="rect">
            <a:avLst/>
          </a:prstGeom>
        </p:spPr>
      </p:pic>
      <p:pic>
        <p:nvPicPr>
          <p:cNvPr id="24" name="Picture 2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F614265-9E35-4F83-BB9A-D8EEBDDE4198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03" y="6045410"/>
            <a:ext cx="552909" cy="5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3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DE77D9-9943-F360-E6CC-79166A84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Step 7: </a:t>
            </a:r>
            <a:r>
              <a:rPr lang="en-US" dirty="0">
                <a:solidFill>
                  <a:schemeClr val="tx2"/>
                </a:solidFill>
              </a:rPr>
              <a:t>The rest of the switches</a:t>
            </a:r>
            <a:endParaRPr lang="en-NL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3D9A8-91A3-6058-A905-2B802C4205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400" dirty="0">
                <a:latin typeface="Consolas" panose="020B0609020204030204" pitchFamily="49" charset="0"/>
              </a:rPr>
              <a:t>(...)</a:t>
            </a: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\draw (sw1) ++(1,0) coordinate(sw2);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\draw (sw2) to[</a:t>
            </a:r>
            <a:r>
              <a:rPr lang="en-US" sz="1400" dirty="0" err="1">
                <a:latin typeface="Consolas" panose="020B0609020204030204" pitchFamily="49" charset="0"/>
              </a:rPr>
              <a:t>cosw</a:t>
            </a:r>
            <a:r>
              <a:rPr lang="en-US" sz="1400" dirty="0">
                <a:latin typeface="Consolas" panose="020B0609020204030204" pitchFamily="49" charset="0"/>
              </a:rPr>
              <a:t>, invert, mirror, l=2, *-] ++(0,\</a:t>
            </a:r>
            <a:r>
              <a:rPr lang="en-US" sz="1400" dirty="0" err="1">
                <a:latin typeface="Consolas" panose="020B0609020204030204" pitchFamily="49" charset="0"/>
              </a:rPr>
              <a:t>swdown</a:t>
            </a:r>
            <a:r>
              <a:rPr lang="en-US" sz="1400" dirty="0">
                <a:latin typeface="Consolas" panose="020B0609020204030204" pitchFamily="49" charset="0"/>
              </a:rPr>
              <a:t>) 	to[R=$R$, -*] ++(0, -1.5);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\draw (sw2|-skin+ b) ++(1,0) coordinate(sw3);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\draw (sw3) to[short, *-] (sw3|-sw2)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	to[</a:t>
            </a:r>
            <a:r>
              <a:rPr lang="en-US" sz="1400" dirty="0" err="1">
                <a:latin typeface="Consolas" panose="020B0609020204030204" pitchFamily="49" charset="0"/>
              </a:rPr>
              <a:t>cosw</a:t>
            </a:r>
            <a:r>
              <a:rPr lang="en-US" sz="1400" dirty="0">
                <a:latin typeface="Consolas" panose="020B0609020204030204" pitchFamily="49" charset="0"/>
              </a:rPr>
              <a:t>, invert, mirror, l=3,] ++(0,\</a:t>
            </a:r>
            <a:r>
              <a:rPr lang="en-US" sz="1400" dirty="0" err="1">
                <a:latin typeface="Consolas" panose="020B0609020204030204" pitchFamily="49" charset="0"/>
              </a:rPr>
              <a:t>swdown</a:t>
            </a:r>
            <a:r>
              <a:rPr lang="en-US" sz="14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	to[R=$R$, -*] ++(0, -1.5);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\draw (sw3) ++(1,0) coordinate(sw4);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\draw (sw4) to[short, *-] (sw4|-sw2)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	to[</a:t>
            </a:r>
            <a:r>
              <a:rPr lang="en-US" sz="1400" dirty="0" err="1">
                <a:latin typeface="Consolas" panose="020B0609020204030204" pitchFamily="49" charset="0"/>
              </a:rPr>
              <a:t>cosw</a:t>
            </a:r>
            <a:r>
              <a:rPr lang="en-US" sz="1400" dirty="0">
                <a:latin typeface="Consolas" panose="020B0609020204030204" pitchFamily="49" charset="0"/>
              </a:rPr>
              <a:t>, invert, mirror, l=4, name=s4] ++(0,\</a:t>
            </a:r>
            <a:r>
              <a:rPr lang="en-US" sz="1400" dirty="0" err="1">
                <a:latin typeface="Consolas" panose="020B0609020204030204" pitchFamily="49" charset="0"/>
              </a:rPr>
              <a:t>swdown</a:t>
            </a:r>
            <a:r>
              <a:rPr lang="en-US" sz="1400" dirty="0">
                <a:latin typeface="Consolas" panose="020B0609020204030204" pitchFamily="49" charset="0"/>
              </a:rPr>
              <a:t>) 	to[short] ++(0, -1.5) coordinate(</a:t>
            </a:r>
            <a:r>
              <a:rPr lang="en-US" sz="1400" dirty="0" err="1">
                <a:latin typeface="Consolas" panose="020B0609020204030204" pitchFamily="49" charset="0"/>
              </a:rPr>
              <a:t>endsw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\draw (</a:t>
            </a:r>
            <a:r>
              <a:rPr lang="en-US" sz="1400" dirty="0" err="1">
                <a:latin typeface="Consolas" panose="020B0609020204030204" pitchFamily="49" charset="0"/>
              </a:rPr>
              <a:t>gnd</a:t>
            </a:r>
            <a:r>
              <a:rPr lang="en-US" sz="1400" dirty="0">
                <a:latin typeface="Consolas" panose="020B0609020204030204" pitchFamily="49" charset="0"/>
              </a:rPr>
              <a:t> b) |- (</a:t>
            </a:r>
            <a:r>
              <a:rPr lang="en-US" sz="1400" dirty="0" err="1">
                <a:latin typeface="Consolas" panose="020B0609020204030204" pitchFamily="49" charset="0"/>
              </a:rPr>
              <a:t>endsw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(...)</a:t>
            </a:r>
            <a:endParaRPr lang="en-NL" sz="1400" dirty="0">
              <a:latin typeface="Consolas" panose="020B0609020204030204" pitchFamily="49" charset="0"/>
            </a:endParaRPr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972AE411-82E7-740C-DEF8-4E89C6668A7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599" r="2599"/>
          <a:stretch/>
        </p:blipFill>
        <p:spPr>
          <a:xfrm>
            <a:off x="8062913" y="0"/>
            <a:ext cx="4129087" cy="608965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BBBAE7-B16E-94E7-91D1-6E60FF6B0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811" y="1830804"/>
            <a:ext cx="4061189" cy="242804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6A712-5D01-8397-1936-7C7AB7CD8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354-6B45-4503-9355-4EFC9001A7CC}" type="slidenum">
              <a:rPr lang="en-NL" smtClean="0"/>
              <a:t>27</a:t>
            </a:fld>
            <a:endParaRPr lang="en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77A77C-0873-A031-9B48-62666752A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2" y="5798916"/>
            <a:ext cx="12189451" cy="1073135"/>
          </a:xfrm>
          <a:prstGeom prst="rect">
            <a:avLst/>
          </a:prstGeom>
        </p:spPr>
      </p:pic>
      <p:sp>
        <p:nvSpPr>
          <p:cNvPr id="9" name="Arrow: Chevron 8">
            <a:extLst>
              <a:ext uri="{FF2B5EF4-FFF2-40B4-BE49-F238E27FC236}">
                <a16:creationId xmlns:a16="http://schemas.microsoft.com/office/drawing/2014/main" id="{D1107B12-A415-BB09-F6F1-4B5A09A14BBC}"/>
              </a:ext>
            </a:extLst>
          </p:cNvPr>
          <p:cNvSpPr/>
          <p:nvPr/>
        </p:nvSpPr>
        <p:spPr>
          <a:xfrm>
            <a:off x="262720" y="5966821"/>
            <a:ext cx="1915073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F77D6803-27A3-BFF9-48BE-898BD0CDA8CC}"/>
              </a:ext>
            </a:extLst>
          </p:cNvPr>
          <p:cNvSpPr/>
          <p:nvPr/>
        </p:nvSpPr>
        <p:spPr>
          <a:xfrm>
            <a:off x="977895" y="5966358"/>
            <a:ext cx="1709122" cy="708016"/>
          </a:xfrm>
          <a:prstGeom prst="homePlate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C3876A43-E67D-4CF5-A88C-BF583D12F61E}"/>
              </a:ext>
            </a:extLst>
          </p:cNvPr>
          <p:cNvSpPr/>
          <p:nvPr/>
        </p:nvSpPr>
        <p:spPr>
          <a:xfrm>
            <a:off x="2600447" y="5984161"/>
            <a:ext cx="2424297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83CFA7-DCBD-EE60-2DCA-EA257E60A0F6}"/>
              </a:ext>
            </a:extLst>
          </p:cNvPr>
          <p:cNvSpPr txBox="1"/>
          <p:nvPr/>
        </p:nvSpPr>
        <p:spPr>
          <a:xfrm>
            <a:off x="910594" y="6121809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Background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 descr="A stack of books with a black background&#10;&#10;Description automatically generated">
            <a:extLst>
              <a:ext uri="{FF2B5EF4-FFF2-40B4-BE49-F238E27FC236}">
                <a16:creationId xmlns:a16="http://schemas.microsoft.com/office/drawing/2014/main" id="{11840655-8E87-C75D-05DF-9A9067CBEA8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8" y="6167146"/>
            <a:ext cx="309436" cy="309436"/>
          </a:xfrm>
          <a:prstGeom prst="rect">
            <a:avLst/>
          </a:prstGeom>
        </p:spPr>
      </p:pic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4CE4AC8-516D-E305-B595-CF345C29CD22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01" y="6045410"/>
            <a:ext cx="554063" cy="5540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93BD9F-CD97-B727-C557-B3CF4E9B2CEC}"/>
              </a:ext>
            </a:extLst>
          </p:cNvPr>
          <p:cNvSpPr txBox="1"/>
          <p:nvPr/>
        </p:nvSpPr>
        <p:spPr>
          <a:xfrm>
            <a:off x="3732562" y="6121811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Skills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3525064D-A53A-03BE-50D1-2CF4026D865E}"/>
              </a:ext>
            </a:extLst>
          </p:cNvPr>
          <p:cNvSpPr/>
          <p:nvPr/>
        </p:nvSpPr>
        <p:spPr>
          <a:xfrm>
            <a:off x="9499328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04BB4A-5C18-8BD5-2AB4-E4DB14CAADF7}"/>
              </a:ext>
            </a:extLst>
          </p:cNvPr>
          <p:cNvSpPr txBox="1"/>
          <p:nvPr/>
        </p:nvSpPr>
        <p:spPr>
          <a:xfrm>
            <a:off x="10348300" y="6138114"/>
            <a:ext cx="148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Challange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1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AFD8FFF-8B22-9B26-05CB-0B253514AFD6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88" y="6083700"/>
            <a:ext cx="537782" cy="672391"/>
          </a:xfrm>
          <a:prstGeom prst="rect">
            <a:avLst/>
          </a:prstGeom>
        </p:spPr>
      </p:pic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F68D2D61-9DBC-EDE7-8B2D-C607E4229C40}"/>
              </a:ext>
            </a:extLst>
          </p:cNvPr>
          <p:cNvSpPr/>
          <p:nvPr/>
        </p:nvSpPr>
        <p:spPr>
          <a:xfrm>
            <a:off x="4892169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B497A9-CB70-4B7B-20CD-E8787BC2BD36}"/>
              </a:ext>
            </a:extLst>
          </p:cNvPr>
          <p:cNvSpPr txBox="1"/>
          <p:nvPr/>
        </p:nvSpPr>
        <p:spPr>
          <a:xfrm>
            <a:off x="5775715" y="6121809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A83A9313-AE9E-AE72-B9DF-9121768A987F}"/>
              </a:ext>
            </a:extLst>
          </p:cNvPr>
          <p:cNvSpPr/>
          <p:nvPr/>
        </p:nvSpPr>
        <p:spPr>
          <a:xfrm>
            <a:off x="7199085" y="5984161"/>
            <a:ext cx="2432818" cy="708016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F46433-1DE7-3E7F-D531-A9EEB70E79E7}"/>
              </a:ext>
            </a:extLst>
          </p:cNvPr>
          <p:cNvSpPr txBox="1"/>
          <p:nvPr/>
        </p:nvSpPr>
        <p:spPr>
          <a:xfrm>
            <a:off x="8074764" y="6121809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8C4B4A1-1B82-AE38-EE78-939313CD5737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49" y="6045411"/>
            <a:ext cx="552909" cy="552909"/>
          </a:xfrm>
          <a:prstGeom prst="rect">
            <a:avLst/>
          </a:prstGeom>
        </p:spPr>
      </p:pic>
      <p:pic>
        <p:nvPicPr>
          <p:cNvPr id="24" name="Picture 2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C8E85BE-0D07-F593-1688-4047F2444766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03" y="6045410"/>
            <a:ext cx="552909" cy="5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5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DE77D9-9943-F360-E6CC-79166A84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8: Boxes!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3D9A8-91A3-6058-A905-2B802C420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727201"/>
            <a:ext cx="8062913" cy="3911600"/>
          </a:xfrm>
        </p:spPr>
        <p:txBody>
          <a:bodyPr/>
          <a:lstStyle/>
          <a:p>
            <a:r>
              <a:rPr lang="en-US" sz="1400" dirty="0">
                <a:latin typeface="Consolas" panose="020B0609020204030204" pitchFamily="49" charset="0"/>
              </a:rPr>
              <a:t>(...)</a:t>
            </a: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\node[rectangle, draw, dashed, fit=(GND0) (</a:t>
            </a:r>
            <a:r>
              <a:rPr lang="en-US" sz="1400" dirty="0" err="1">
                <a:latin typeface="Consolas" panose="020B0609020204030204" pitchFamily="49" charset="0"/>
              </a:rPr>
              <a:t>vplus</a:t>
            </a:r>
            <a:r>
              <a:rPr lang="en-US" sz="1400" dirty="0">
                <a:latin typeface="Consolas" panose="020B0609020204030204" pitchFamily="49" charset="0"/>
              </a:rPr>
              <a:t>) (</a:t>
            </a:r>
            <a:r>
              <a:rPr lang="en-US" sz="1400" dirty="0" err="1">
                <a:latin typeface="Consolas" panose="020B0609020204030204" pitchFamily="49" charset="0"/>
              </a:rPr>
              <a:t>vpluslabel</a:t>
            </a:r>
            <a:r>
              <a:rPr lang="en-US" sz="1400" dirty="0">
                <a:latin typeface="Consolas" panose="020B0609020204030204" pitchFamily="49" charset="0"/>
              </a:rPr>
              <a:t>) (</a:t>
            </a:r>
            <a:r>
              <a:rPr lang="en-US" sz="1400" dirty="0" err="1">
                <a:latin typeface="Consolas" panose="020B0609020204030204" pitchFamily="49" charset="0"/>
              </a:rPr>
              <a:t>vminuslabel</a:t>
            </a:r>
            <a:r>
              <a:rPr lang="en-US" sz="1400" dirty="0">
                <a:latin typeface="Consolas" panose="020B0609020204030204" pitchFamily="49" charset="0"/>
              </a:rPr>
              <a:t>)]	 (body) {};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\node[anchor=south east, align=center] at (</a:t>
            </a:r>
            <a:r>
              <a:rPr lang="en-US" sz="1400" dirty="0" err="1">
                <a:latin typeface="Consolas" panose="020B0609020204030204" pitchFamily="49" charset="0"/>
              </a:rPr>
              <a:t>body.south</a:t>
            </a:r>
            <a:r>
              <a:rPr lang="en-US" sz="1400" dirty="0">
                <a:latin typeface="Consolas" panose="020B0609020204030204" pitchFamily="49" charset="0"/>
              </a:rPr>
              <a:t> east) {Body};</a:t>
            </a: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\node[rectangle, draw, dashed, fit=(</a:t>
            </a:r>
            <a:r>
              <a:rPr lang="en-US" sz="1400" dirty="0" err="1">
                <a:latin typeface="Consolas" panose="020B0609020204030204" pitchFamily="49" charset="0"/>
              </a:rPr>
              <a:t>rplus</a:t>
            </a:r>
            <a:r>
              <a:rPr lang="en-US" sz="1400" dirty="0">
                <a:latin typeface="Consolas" panose="020B0609020204030204" pitchFamily="49" charset="0"/>
              </a:rPr>
              <a:t>) (</a:t>
            </a:r>
            <a:r>
              <a:rPr lang="en-US" sz="1400" dirty="0" err="1">
                <a:latin typeface="Consolas" panose="020B0609020204030204" pitchFamily="49" charset="0"/>
              </a:rPr>
              <a:t>eplus</a:t>
            </a:r>
            <a:r>
              <a:rPr lang="en-US" sz="1400" dirty="0">
                <a:latin typeface="Consolas" panose="020B0609020204030204" pitchFamily="49" charset="0"/>
              </a:rPr>
              <a:t>) (</a:t>
            </a:r>
            <a:r>
              <a:rPr lang="en-US" sz="1400" dirty="0" err="1">
                <a:latin typeface="Consolas" panose="020B0609020204030204" pitchFamily="49" charset="0"/>
              </a:rPr>
              <a:t>epluslabel</a:t>
            </a:r>
            <a:r>
              <a:rPr lang="en-US" sz="1400" dirty="0">
                <a:latin typeface="Consolas" panose="020B0609020204030204" pitchFamily="49" charset="0"/>
              </a:rPr>
              <a:t>) (</a:t>
            </a:r>
            <a:r>
              <a:rPr lang="en-US" sz="1400" dirty="0" err="1">
                <a:latin typeface="Consolas" panose="020B0609020204030204" pitchFamily="49" charset="0"/>
              </a:rPr>
              <a:t>rpluslabel</a:t>
            </a:r>
            <a:r>
              <a:rPr lang="en-US" sz="1400" dirty="0">
                <a:latin typeface="Consolas" panose="020B0609020204030204" pitchFamily="49" charset="0"/>
              </a:rPr>
              <a:t>)] 	(top) {};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\node[rectangle, draw, dashed, fit=(</a:t>
            </a:r>
            <a:r>
              <a:rPr lang="en-US" sz="1400" dirty="0" err="1">
                <a:latin typeface="Consolas" panose="020B0609020204030204" pitchFamily="49" charset="0"/>
              </a:rPr>
              <a:t>eminus</a:t>
            </a:r>
            <a:r>
              <a:rPr lang="en-US" sz="1400" dirty="0">
                <a:latin typeface="Consolas" panose="020B0609020204030204" pitchFamily="49" charset="0"/>
              </a:rPr>
              <a:t>) (</a:t>
            </a:r>
            <a:r>
              <a:rPr lang="en-US" sz="1400" dirty="0" err="1">
                <a:latin typeface="Consolas" panose="020B0609020204030204" pitchFamily="49" charset="0"/>
              </a:rPr>
              <a:t>rminus</a:t>
            </a:r>
            <a:r>
              <a:rPr lang="en-US" sz="1400" dirty="0">
                <a:latin typeface="Consolas" panose="020B0609020204030204" pitchFamily="49" charset="0"/>
              </a:rPr>
              <a:t>) (</a:t>
            </a:r>
            <a:r>
              <a:rPr lang="en-US" sz="1400" dirty="0" err="1">
                <a:latin typeface="Consolas" panose="020B0609020204030204" pitchFamily="49" charset="0"/>
              </a:rPr>
              <a:t>eminuslabel</a:t>
            </a:r>
            <a:r>
              <a:rPr lang="en-US" sz="1400" dirty="0">
                <a:latin typeface="Consolas" panose="020B0609020204030204" pitchFamily="49" charset="0"/>
              </a:rPr>
              <a:t>) (</a:t>
            </a:r>
            <a:r>
              <a:rPr lang="en-US" sz="1400" dirty="0" err="1">
                <a:latin typeface="Consolas" panose="020B0609020204030204" pitchFamily="49" charset="0"/>
              </a:rPr>
              <a:t>rminuslabel</a:t>
            </a:r>
            <a:r>
              <a:rPr lang="en-US" sz="1400" dirty="0">
                <a:latin typeface="Consolas" panose="020B0609020204030204" pitchFamily="49" charset="0"/>
              </a:rPr>
              <a:t>)] 	(bot){};</a:t>
            </a: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\node[anchor=center, align=center] at ($(</a:t>
            </a:r>
            <a:r>
              <a:rPr lang="en-US" sz="1400" dirty="0" err="1">
                <a:latin typeface="Consolas" panose="020B0609020204030204" pitchFamily="49" charset="0"/>
              </a:rPr>
              <a:t>top.south</a:t>
            </a:r>
            <a:r>
              <a:rPr lang="en-US" sz="1400" dirty="0">
                <a:latin typeface="Consolas" panose="020B0609020204030204" pitchFamily="49" charset="0"/>
              </a:rPr>
              <a:t>)!0.5!(</a:t>
            </a:r>
            <a:r>
              <a:rPr lang="en-US" sz="1400" dirty="0" err="1">
                <a:latin typeface="Consolas" panose="020B0609020204030204" pitchFamily="49" charset="0"/>
              </a:rPr>
              <a:t>bot.north</a:t>
            </a:r>
            <a:r>
              <a:rPr lang="en-US" sz="1400" dirty="0">
                <a:latin typeface="Consolas" panose="020B0609020204030204" pitchFamily="49" charset="0"/>
              </a:rPr>
              <a:t>)$) 	{electrodes};        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\node[rectangle, draw, dashed, fit=(</a:t>
            </a:r>
            <a:r>
              <a:rPr lang="en-US" sz="1400" dirty="0" err="1">
                <a:latin typeface="Consolas" panose="020B0609020204030204" pitchFamily="49" charset="0"/>
              </a:rPr>
              <a:t>egnd</a:t>
            </a:r>
            <a:r>
              <a:rPr lang="en-US" sz="1400" dirty="0">
                <a:latin typeface="Consolas" panose="020B0609020204030204" pitchFamily="49" charset="0"/>
              </a:rPr>
              <a:t>) (</a:t>
            </a:r>
            <a:r>
              <a:rPr lang="en-US" sz="1400" dirty="0" err="1">
                <a:latin typeface="Consolas" panose="020B0609020204030204" pitchFamily="49" charset="0"/>
              </a:rPr>
              <a:t>rgnd</a:t>
            </a:r>
            <a:r>
              <a:rPr lang="en-US" sz="1400" dirty="0">
                <a:latin typeface="Consolas" panose="020B0609020204030204" pitchFamily="49" charset="0"/>
              </a:rPr>
              <a:t>) (</a:t>
            </a:r>
            <a:r>
              <a:rPr lang="en-US" sz="1400" dirty="0" err="1">
                <a:latin typeface="Consolas" panose="020B0609020204030204" pitchFamily="49" charset="0"/>
              </a:rPr>
              <a:t>egndlabel</a:t>
            </a:r>
            <a:r>
              <a:rPr lang="en-US" sz="1400" dirty="0">
                <a:latin typeface="Consolas" panose="020B0609020204030204" pitchFamily="49" charset="0"/>
              </a:rPr>
              <a:t>) (</a:t>
            </a:r>
            <a:r>
              <a:rPr lang="en-US" sz="1400" dirty="0" err="1">
                <a:latin typeface="Consolas" panose="020B0609020204030204" pitchFamily="49" charset="0"/>
              </a:rPr>
              <a:t>rgndlabel</a:t>
            </a:r>
            <a:r>
              <a:rPr lang="en-US" sz="1400" dirty="0">
                <a:latin typeface="Consolas" panose="020B0609020204030204" pitchFamily="49" charset="0"/>
              </a:rPr>
              <a:t>)](</a:t>
            </a:r>
            <a:r>
              <a:rPr lang="en-US" sz="1400" dirty="0" err="1">
                <a:latin typeface="Consolas" panose="020B0609020204030204" pitchFamily="49" charset="0"/>
              </a:rPr>
              <a:t>gnd</a:t>
            </a:r>
            <a:r>
              <a:rPr lang="en-US" sz="1400" dirty="0">
                <a:latin typeface="Consolas" panose="020B0609020204030204" pitchFamily="49" charset="0"/>
              </a:rPr>
              <a:t>){};</a:t>
            </a: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\node[below, align=center] at (</a:t>
            </a:r>
            <a:r>
              <a:rPr lang="en-US" sz="1400" dirty="0" err="1">
                <a:latin typeface="Consolas" panose="020B0609020204030204" pitchFamily="49" charset="0"/>
              </a:rPr>
              <a:t>gnd.south</a:t>
            </a:r>
            <a:r>
              <a:rPr lang="en-US" sz="1400" dirty="0">
                <a:latin typeface="Consolas" panose="020B0609020204030204" pitchFamily="49" charset="0"/>
              </a:rPr>
              <a:t>) {ground\\ electrode};        \node[rectangle, draw, dashed, fit=(s1) (s4label), inner </a:t>
            </a:r>
            <a:r>
              <a:rPr lang="en-US" sz="1400" dirty="0" err="1">
                <a:latin typeface="Consolas" panose="020B0609020204030204" pitchFamily="49" charset="0"/>
              </a:rPr>
              <a:t>ysep</a:t>
            </a:r>
            <a:r>
              <a:rPr lang="en-US" sz="1400" dirty="0">
                <a:latin typeface="Consolas" panose="020B0609020204030204" pitchFamily="49" charset="0"/>
              </a:rPr>
              <a:t>=8pt](switches){};</a:t>
            </a: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(...)</a:t>
            </a:r>
            <a:endParaRPr lang="en-NL" sz="1400" dirty="0">
              <a:latin typeface="Consolas" panose="020B0609020204030204" pitchFamily="49" charset="0"/>
            </a:endParaRPr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972AE411-82E7-740C-DEF8-4E89C6668A7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599" r="2599"/>
          <a:stretch/>
        </p:blipFill>
        <p:spPr>
          <a:xfrm>
            <a:off x="8062913" y="0"/>
            <a:ext cx="4129087" cy="608965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AA28AE-2848-BFBD-C667-5750262BE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2913" y="2006352"/>
            <a:ext cx="4120450" cy="249857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73EA6-BE0D-01C7-65AC-224F95CD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354-6B45-4503-9355-4EFC9001A7CC}" type="slidenum">
              <a:rPr lang="en-NL" smtClean="0"/>
              <a:t>28</a:t>
            </a:fld>
            <a:endParaRPr lang="en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982DDF-09FF-0178-F6ED-B54BB3C3A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2" y="5798916"/>
            <a:ext cx="12189451" cy="1073135"/>
          </a:xfrm>
          <a:prstGeom prst="rect">
            <a:avLst/>
          </a:prstGeom>
        </p:spPr>
      </p:pic>
      <p:sp>
        <p:nvSpPr>
          <p:cNvPr id="9" name="Arrow: Chevron 8">
            <a:extLst>
              <a:ext uri="{FF2B5EF4-FFF2-40B4-BE49-F238E27FC236}">
                <a16:creationId xmlns:a16="http://schemas.microsoft.com/office/drawing/2014/main" id="{301DFCA5-3153-04C5-9F6F-BBFC03E0A011}"/>
              </a:ext>
            </a:extLst>
          </p:cNvPr>
          <p:cNvSpPr/>
          <p:nvPr/>
        </p:nvSpPr>
        <p:spPr>
          <a:xfrm>
            <a:off x="262720" y="5966821"/>
            <a:ext cx="1915073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F14CD6D0-9C94-1C6E-46E0-81646607687A}"/>
              </a:ext>
            </a:extLst>
          </p:cNvPr>
          <p:cNvSpPr/>
          <p:nvPr/>
        </p:nvSpPr>
        <p:spPr>
          <a:xfrm>
            <a:off x="977895" y="5966358"/>
            <a:ext cx="1709122" cy="708016"/>
          </a:xfrm>
          <a:prstGeom prst="homePlate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B2101E3E-C32E-1F81-191A-D8233036B035}"/>
              </a:ext>
            </a:extLst>
          </p:cNvPr>
          <p:cNvSpPr/>
          <p:nvPr/>
        </p:nvSpPr>
        <p:spPr>
          <a:xfrm>
            <a:off x="2600447" y="5984161"/>
            <a:ext cx="2424297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95EB1E-ECC8-05E8-70E4-734E6FDE9E0E}"/>
              </a:ext>
            </a:extLst>
          </p:cNvPr>
          <p:cNvSpPr txBox="1"/>
          <p:nvPr/>
        </p:nvSpPr>
        <p:spPr>
          <a:xfrm>
            <a:off x="910594" y="6121809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Background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 descr="A stack of books with a black background&#10;&#10;Description automatically generated">
            <a:extLst>
              <a:ext uri="{FF2B5EF4-FFF2-40B4-BE49-F238E27FC236}">
                <a16:creationId xmlns:a16="http://schemas.microsoft.com/office/drawing/2014/main" id="{3398DA66-B006-A335-867D-AD433324675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8" y="6167146"/>
            <a:ext cx="309436" cy="309436"/>
          </a:xfrm>
          <a:prstGeom prst="rect">
            <a:avLst/>
          </a:prstGeom>
        </p:spPr>
      </p:pic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8894D70-1A03-AEFF-C94C-80D52963311C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01" y="6045410"/>
            <a:ext cx="554063" cy="5540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12B0FF8-001B-D308-2296-311E470ADC91}"/>
              </a:ext>
            </a:extLst>
          </p:cNvPr>
          <p:cNvSpPr txBox="1"/>
          <p:nvPr/>
        </p:nvSpPr>
        <p:spPr>
          <a:xfrm>
            <a:off x="3732562" y="6121811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Skills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89836263-82AA-870A-D77C-A3B7D8881D9B}"/>
              </a:ext>
            </a:extLst>
          </p:cNvPr>
          <p:cNvSpPr/>
          <p:nvPr/>
        </p:nvSpPr>
        <p:spPr>
          <a:xfrm>
            <a:off x="9499328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63FD40-6575-97F7-5741-2DFAE940A7FF}"/>
              </a:ext>
            </a:extLst>
          </p:cNvPr>
          <p:cNvSpPr txBox="1"/>
          <p:nvPr/>
        </p:nvSpPr>
        <p:spPr>
          <a:xfrm>
            <a:off x="10348300" y="6138114"/>
            <a:ext cx="148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Challange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1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5D64178-0842-02E1-9C43-47CBE336B532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88" y="6083700"/>
            <a:ext cx="537782" cy="672391"/>
          </a:xfrm>
          <a:prstGeom prst="rect">
            <a:avLst/>
          </a:prstGeom>
        </p:spPr>
      </p:pic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6A377F0F-26AD-D201-645A-D3C5CA59350A}"/>
              </a:ext>
            </a:extLst>
          </p:cNvPr>
          <p:cNvSpPr/>
          <p:nvPr/>
        </p:nvSpPr>
        <p:spPr>
          <a:xfrm>
            <a:off x="4892169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0070BA-7B5F-7C0B-FBFB-C57FDE0A7762}"/>
              </a:ext>
            </a:extLst>
          </p:cNvPr>
          <p:cNvSpPr txBox="1"/>
          <p:nvPr/>
        </p:nvSpPr>
        <p:spPr>
          <a:xfrm>
            <a:off x="5775715" y="6121809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8E6A5F01-00D1-449F-F8B4-68D263FD249A}"/>
              </a:ext>
            </a:extLst>
          </p:cNvPr>
          <p:cNvSpPr/>
          <p:nvPr/>
        </p:nvSpPr>
        <p:spPr>
          <a:xfrm>
            <a:off x="7199085" y="5984161"/>
            <a:ext cx="2432818" cy="708016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BAFD8A-33E5-24AB-A7B0-CB99E499C199}"/>
              </a:ext>
            </a:extLst>
          </p:cNvPr>
          <p:cNvSpPr txBox="1"/>
          <p:nvPr/>
        </p:nvSpPr>
        <p:spPr>
          <a:xfrm>
            <a:off x="8074764" y="6121809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7C53472-7F38-C70D-0505-69E1ED94BDD2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49" y="6045411"/>
            <a:ext cx="552909" cy="552909"/>
          </a:xfrm>
          <a:prstGeom prst="rect">
            <a:avLst/>
          </a:prstGeom>
        </p:spPr>
      </p:pic>
      <p:pic>
        <p:nvPicPr>
          <p:cNvPr id="24" name="Picture 2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561E645-B466-CD69-E3C7-9C8831108D53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03" y="6045410"/>
            <a:ext cx="552909" cy="5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6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DE77D9-9943-F360-E6CC-79166A84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9: Final touches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3D9A8-91A3-6058-A905-2B802C420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21" y="1758717"/>
            <a:ext cx="7700661" cy="3911600"/>
          </a:xfrm>
        </p:spPr>
        <p:txBody>
          <a:bodyPr/>
          <a:lstStyle/>
          <a:p>
            <a:r>
              <a:rPr lang="en-US" sz="1400" dirty="0">
                <a:latin typeface="Consolas" panose="020B0609020204030204" pitchFamily="49" charset="0"/>
              </a:rPr>
              <a:t>(...)</a:t>
            </a: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\draw (</a:t>
            </a:r>
            <a:r>
              <a:rPr lang="en-US" sz="1400" dirty="0" err="1">
                <a:latin typeface="Consolas" panose="020B0609020204030204" pitchFamily="49" charset="0"/>
              </a:rPr>
              <a:t>LNA.out</a:t>
            </a:r>
            <a:r>
              <a:rPr lang="en-US" sz="1400" dirty="0">
                <a:latin typeface="Consolas" panose="020B0609020204030204" pitchFamily="49" charset="0"/>
              </a:rPr>
              <a:t>) -- ++(0.5,0) node[</a:t>
            </a:r>
            <a:r>
              <a:rPr lang="en-US" sz="1400" dirty="0" err="1">
                <a:latin typeface="Consolas" panose="020B0609020204030204" pitchFamily="49" charset="0"/>
              </a:rPr>
              <a:t>msport,circuitikz</a:t>
            </a:r>
            <a:r>
              <a:rPr lang="en-US" sz="1400" dirty="0">
                <a:latin typeface="Consolas" panose="020B0609020204030204" pitchFamily="49" charset="0"/>
              </a:rPr>
              <a:t>/RF/scale=2](ADC){ADC};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\draw (</a:t>
            </a:r>
            <a:r>
              <a:rPr lang="en-US" sz="1400" dirty="0" err="1">
                <a:latin typeface="Consolas" panose="020B0609020204030204" pitchFamily="49" charset="0"/>
              </a:rPr>
              <a:t>ADC.right</a:t>
            </a:r>
            <a:r>
              <a:rPr lang="en-US" sz="1400" dirty="0">
                <a:latin typeface="Consolas" panose="020B0609020204030204" pitchFamily="49" charset="0"/>
              </a:rPr>
              <a:t>) -- ++(0.5,0)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	node[</a:t>
            </a:r>
            <a:r>
              <a:rPr lang="en-US" sz="1400" dirty="0" err="1">
                <a:latin typeface="Consolas" panose="020B0609020204030204" pitchFamily="49" charset="0"/>
              </a:rPr>
              <a:t>twoportshape</a:t>
            </a:r>
            <a:r>
              <a:rPr lang="en-US" sz="1400" dirty="0">
                <a:latin typeface="Consolas" panose="020B0609020204030204" pitchFamily="49" charset="0"/>
              </a:rPr>
              <a:t>, anchor=left, t=$\</a:t>
            </a:r>
            <a:r>
              <a:rPr lang="en-US" sz="1400" dirty="0" err="1">
                <a:latin typeface="Consolas" panose="020B0609020204030204" pitchFamily="49" charset="0"/>
              </a:rPr>
              <a:t>mu$C</a:t>
            </a:r>
            <a:r>
              <a:rPr lang="en-US" sz="1400" dirty="0">
                <a:latin typeface="Consolas" panose="020B0609020204030204" pitchFamily="49" charset="0"/>
              </a:rPr>
              <a:t>](</a:t>
            </a:r>
            <a:r>
              <a:rPr lang="en-US" sz="1400" dirty="0" err="1">
                <a:latin typeface="Consolas" panose="020B0609020204030204" pitchFamily="49" charset="0"/>
              </a:rPr>
              <a:t>uC</a:t>
            </a:r>
            <a:r>
              <a:rPr lang="en-US" sz="1400" dirty="0">
                <a:latin typeface="Consolas" panose="020B0609020204030204" pitchFamily="49" charset="0"/>
              </a:rPr>
              <a:t>){};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\draw (</a:t>
            </a:r>
            <a:r>
              <a:rPr lang="en-US" sz="1400" dirty="0" err="1">
                <a:latin typeface="Consolas" panose="020B0609020204030204" pitchFamily="49" charset="0"/>
              </a:rPr>
              <a:t>uC.south</a:t>
            </a:r>
            <a:r>
              <a:rPr lang="en-US" sz="1400" dirty="0">
                <a:latin typeface="Consolas" panose="020B0609020204030204" pitchFamily="49" charset="0"/>
              </a:rPr>
              <a:t>) -- (</a:t>
            </a:r>
            <a:r>
              <a:rPr lang="en-US" sz="1400" dirty="0" err="1">
                <a:latin typeface="Consolas" panose="020B0609020204030204" pitchFamily="49" charset="0"/>
              </a:rPr>
              <a:t>uC.south</a:t>
            </a:r>
            <a:r>
              <a:rPr lang="en-US" sz="1400" dirty="0">
                <a:latin typeface="Consolas" panose="020B0609020204030204" pitchFamily="49" charset="0"/>
              </a:rPr>
              <a:t> |- </a:t>
            </a:r>
            <a:r>
              <a:rPr lang="en-US" sz="1400" dirty="0" err="1">
                <a:latin typeface="Consolas" panose="020B0609020204030204" pitchFamily="49" charset="0"/>
              </a:rPr>
              <a:t>switches.east</a:t>
            </a:r>
            <a:r>
              <a:rPr lang="en-US" sz="1400" dirty="0">
                <a:latin typeface="Consolas" panose="020B0609020204030204" pitchFamily="49" charset="0"/>
              </a:rPr>
              <a:t>) -- ++(-4,0)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	node[align=left, anchor=east](DCS)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	{\small digitally\\ controlled\\ switches};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\draw[-Stealth] (</a:t>
            </a:r>
            <a:r>
              <a:rPr lang="en-US" sz="1400" dirty="0" err="1">
                <a:latin typeface="Consolas" panose="020B0609020204030204" pitchFamily="49" charset="0"/>
              </a:rPr>
              <a:t>DCS.west</a:t>
            </a:r>
            <a:r>
              <a:rPr lang="en-US" sz="1400" dirty="0">
                <a:latin typeface="Consolas" panose="020B0609020204030204" pitchFamily="49" charset="0"/>
              </a:rPr>
              <a:t>) -- (</a:t>
            </a:r>
            <a:r>
              <a:rPr lang="en-US" sz="1400" dirty="0" err="1">
                <a:latin typeface="Consolas" panose="020B0609020204030204" pitchFamily="49" charset="0"/>
              </a:rPr>
              <a:t>switches.east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\node [anchor=north west] at ([</a:t>
            </a:r>
            <a:r>
              <a:rPr lang="en-US" sz="1400" dirty="0" err="1">
                <a:latin typeface="Consolas" panose="020B0609020204030204" pitchFamily="49" charset="0"/>
              </a:rPr>
              <a:t>xshift</a:t>
            </a:r>
            <a:r>
              <a:rPr lang="en-US" sz="1400" dirty="0">
                <a:latin typeface="Consolas" panose="020B0609020204030204" pitchFamily="49" charset="0"/>
              </a:rPr>
              <a:t>=-10pt, </a:t>
            </a:r>
            <a:r>
              <a:rPr lang="en-US" sz="1400" dirty="0" err="1">
                <a:latin typeface="Consolas" panose="020B0609020204030204" pitchFamily="49" charset="0"/>
              </a:rPr>
              <a:t>yshift</a:t>
            </a:r>
            <a:r>
              <a:rPr lang="en-US" sz="1400" dirty="0">
                <a:latin typeface="Consolas" panose="020B0609020204030204" pitchFamily="49" charset="0"/>
              </a:rPr>
              <a:t>=-5pt] </a:t>
            </a:r>
            <a:r>
              <a:rPr lang="en-US" sz="1400" dirty="0" err="1">
                <a:latin typeface="Consolas" panose="020B0609020204030204" pitchFamily="49" charset="0"/>
              </a:rPr>
              <a:t>switches.south</a:t>
            </a:r>
            <a:r>
              <a:rPr lang="en-US" sz="1400" dirty="0">
                <a:latin typeface="Consolas" panose="020B0609020204030204" pitchFamily="49" charset="0"/>
              </a:rPr>
              <a:t> east) 	{ADG 1414};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\node [anchor=north west] at ([</a:t>
            </a:r>
            <a:r>
              <a:rPr lang="en-US" sz="1400" dirty="0" err="1">
                <a:latin typeface="Consolas" panose="020B0609020204030204" pitchFamily="49" charset="0"/>
              </a:rPr>
              <a:t>yshift</a:t>
            </a:r>
            <a:r>
              <a:rPr lang="en-US" sz="1400" dirty="0">
                <a:latin typeface="Consolas" panose="020B0609020204030204" pitchFamily="49" charset="0"/>
              </a:rPr>
              <a:t>=-5pt]</a:t>
            </a:r>
            <a:r>
              <a:rPr lang="en-US" sz="1400" dirty="0" err="1">
                <a:latin typeface="Consolas" panose="020B0609020204030204" pitchFamily="49" charset="0"/>
              </a:rPr>
              <a:t>LNA.refv</a:t>
            </a:r>
            <a:r>
              <a:rPr lang="en-US" sz="1400" dirty="0">
                <a:latin typeface="Consolas" panose="020B0609020204030204" pitchFamily="49" charset="0"/>
              </a:rPr>
              <a:t> down) {AD8429};</a:t>
            </a: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(...)</a:t>
            </a:r>
            <a:endParaRPr lang="en-NL" sz="1400" dirty="0">
              <a:latin typeface="Consolas" panose="020B0609020204030204" pitchFamily="49" charset="0"/>
            </a:endParaRPr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972AE411-82E7-740C-DEF8-4E89C6668A7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599" r="2599"/>
          <a:stretch/>
        </p:blipFill>
        <p:spPr>
          <a:xfrm>
            <a:off x="8062913" y="0"/>
            <a:ext cx="4129087" cy="608965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4A6327-D206-4602-38ED-D585950BE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2913" y="2068497"/>
            <a:ext cx="4072443" cy="18693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6A670-F6A5-5281-EBF0-68B843BDF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354-6B45-4503-9355-4EFC9001A7CC}" type="slidenum">
              <a:rPr lang="en-NL" smtClean="0"/>
              <a:t>29</a:t>
            </a:fld>
            <a:endParaRPr lang="en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76EDB-7E5B-97E0-C6A9-8D94D645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2" y="5798916"/>
            <a:ext cx="12189451" cy="1073135"/>
          </a:xfrm>
          <a:prstGeom prst="rect">
            <a:avLst/>
          </a:prstGeom>
        </p:spPr>
      </p:pic>
      <p:sp>
        <p:nvSpPr>
          <p:cNvPr id="9" name="Arrow: Chevron 8">
            <a:extLst>
              <a:ext uri="{FF2B5EF4-FFF2-40B4-BE49-F238E27FC236}">
                <a16:creationId xmlns:a16="http://schemas.microsoft.com/office/drawing/2014/main" id="{5D9DC0DA-B568-8DC0-C524-8FF92868BCC1}"/>
              </a:ext>
            </a:extLst>
          </p:cNvPr>
          <p:cNvSpPr/>
          <p:nvPr/>
        </p:nvSpPr>
        <p:spPr>
          <a:xfrm>
            <a:off x="262720" y="5966821"/>
            <a:ext cx="1915073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879CBCA2-7204-3948-1B1C-D44B3C0F91E0}"/>
              </a:ext>
            </a:extLst>
          </p:cNvPr>
          <p:cNvSpPr/>
          <p:nvPr/>
        </p:nvSpPr>
        <p:spPr>
          <a:xfrm>
            <a:off x="977895" y="5966358"/>
            <a:ext cx="1709122" cy="708016"/>
          </a:xfrm>
          <a:prstGeom prst="homePlate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56DE9843-A874-26CA-AEC5-6A9DED9775B3}"/>
              </a:ext>
            </a:extLst>
          </p:cNvPr>
          <p:cNvSpPr/>
          <p:nvPr/>
        </p:nvSpPr>
        <p:spPr>
          <a:xfrm>
            <a:off x="2600447" y="5984161"/>
            <a:ext cx="2424297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9CFA10-50A8-FC3B-BB3F-461A67BA1460}"/>
              </a:ext>
            </a:extLst>
          </p:cNvPr>
          <p:cNvSpPr txBox="1"/>
          <p:nvPr/>
        </p:nvSpPr>
        <p:spPr>
          <a:xfrm>
            <a:off x="910594" y="6121809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Background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 descr="A stack of books with a black background&#10;&#10;Description automatically generated">
            <a:extLst>
              <a:ext uri="{FF2B5EF4-FFF2-40B4-BE49-F238E27FC236}">
                <a16:creationId xmlns:a16="http://schemas.microsoft.com/office/drawing/2014/main" id="{CC3AE74C-5D33-F76B-C181-786D13BE44E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8" y="6167146"/>
            <a:ext cx="309436" cy="309436"/>
          </a:xfrm>
          <a:prstGeom prst="rect">
            <a:avLst/>
          </a:prstGeom>
        </p:spPr>
      </p:pic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FAD9FEE-9360-1019-1D04-BCDE72BBD52E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01" y="6045410"/>
            <a:ext cx="554063" cy="5540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5977C78-BB91-06EB-B5B0-D44A0D202B5C}"/>
              </a:ext>
            </a:extLst>
          </p:cNvPr>
          <p:cNvSpPr txBox="1"/>
          <p:nvPr/>
        </p:nvSpPr>
        <p:spPr>
          <a:xfrm>
            <a:off x="3732562" y="6121811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Skills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8812D8EA-2AED-2147-1EE5-4572911D2534}"/>
              </a:ext>
            </a:extLst>
          </p:cNvPr>
          <p:cNvSpPr/>
          <p:nvPr/>
        </p:nvSpPr>
        <p:spPr>
          <a:xfrm>
            <a:off x="9499328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2A7F5B-FF3A-E224-76EF-E29AE2275CCF}"/>
              </a:ext>
            </a:extLst>
          </p:cNvPr>
          <p:cNvSpPr txBox="1"/>
          <p:nvPr/>
        </p:nvSpPr>
        <p:spPr>
          <a:xfrm>
            <a:off x="10348300" y="6138114"/>
            <a:ext cx="148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Challange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1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330C05A-C109-C1B2-2C67-24C42D6E18AB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88" y="6083700"/>
            <a:ext cx="537782" cy="672391"/>
          </a:xfrm>
          <a:prstGeom prst="rect">
            <a:avLst/>
          </a:prstGeom>
        </p:spPr>
      </p:pic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C7B38876-72EA-E4B3-0215-354011CDCBE9}"/>
              </a:ext>
            </a:extLst>
          </p:cNvPr>
          <p:cNvSpPr/>
          <p:nvPr/>
        </p:nvSpPr>
        <p:spPr>
          <a:xfrm>
            <a:off x="4892169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E603A0-4832-9D04-3AAC-48C8818326DE}"/>
              </a:ext>
            </a:extLst>
          </p:cNvPr>
          <p:cNvSpPr txBox="1"/>
          <p:nvPr/>
        </p:nvSpPr>
        <p:spPr>
          <a:xfrm>
            <a:off x="5775715" y="6121809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60438C3C-6310-84F3-47B2-EF9619DF4762}"/>
              </a:ext>
            </a:extLst>
          </p:cNvPr>
          <p:cNvSpPr/>
          <p:nvPr/>
        </p:nvSpPr>
        <p:spPr>
          <a:xfrm>
            <a:off x="7199085" y="5984161"/>
            <a:ext cx="2432818" cy="708016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106C5E-274F-FFA7-1D66-23428DD8C0B5}"/>
              </a:ext>
            </a:extLst>
          </p:cNvPr>
          <p:cNvSpPr txBox="1"/>
          <p:nvPr/>
        </p:nvSpPr>
        <p:spPr>
          <a:xfrm>
            <a:off x="8074764" y="6121809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F7B3AA4-F604-F338-580B-469D85A2D37B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49" y="6045411"/>
            <a:ext cx="552909" cy="552909"/>
          </a:xfrm>
          <a:prstGeom prst="rect">
            <a:avLst/>
          </a:prstGeom>
        </p:spPr>
      </p:pic>
      <p:pic>
        <p:nvPicPr>
          <p:cNvPr id="24" name="Picture 2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4BFF301-3295-E3B6-5349-52BF8A889BB3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03" y="6045410"/>
            <a:ext cx="552909" cy="5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6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433AC28D-9222-B83A-A2A5-DF5E917C2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2" y="5798916"/>
            <a:ext cx="12189451" cy="10731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53DDEE-D2E8-FB02-70E7-82E9E9397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What is </a:t>
            </a:r>
            <a:r>
              <a:rPr lang="en-US" dirty="0" err="1">
                <a:solidFill>
                  <a:srgbClr val="C00000"/>
                </a:solidFill>
              </a:rPr>
              <a:t>TikZ</a:t>
            </a:r>
            <a:r>
              <a:rPr lang="en-US" dirty="0">
                <a:solidFill>
                  <a:srgbClr val="C00000"/>
                </a:solidFill>
              </a:rPr>
              <a:t>?</a:t>
            </a:r>
            <a:endParaRPr lang="en-NL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59D6B-5C32-18F6-1F20-77BBFA3DA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Graphics the LaTeX Way!</a:t>
            </a:r>
          </a:p>
          <a:p>
            <a:pPr lvl="2" indent="0">
              <a:buNone/>
            </a:pPr>
            <a:r>
              <a:rPr lang="en-US" dirty="0"/>
              <a:t>-  Precise positioning, consistency, macros, excellent typography</a:t>
            </a:r>
          </a:p>
          <a:p>
            <a:pPr lvl="2" indent="0">
              <a:buNone/>
            </a:pPr>
            <a:r>
              <a:rPr lang="en-US" dirty="0"/>
              <a:t>-  ‘Brick Wall’ learning curve</a:t>
            </a:r>
          </a:p>
          <a:p>
            <a:pPr marL="698494" lvl="2" indent="-457200"/>
            <a:endParaRPr lang="en-US" dirty="0"/>
          </a:p>
          <a:p>
            <a:r>
              <a:rPr lang="en-US" dirty="0"/>
              <a:t>TikZ translates simple commands (vector graphics operations) into portable lower-level commands.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Many, many, many additional packages doing everything you could possibly want. (calendars, mind maps, plots, </a:t>
            </a:r>
            <a:r>
              <a:rPr lang="en-US" b="1" i="1" u="sng" dirty="0">
                <a:solidFill>
                  <a:srgbClr val="FF0000"/>
                </a:solidFill>
              </a:rPr>
              <a:t>circuits</a:t>
            </a:r>
            <a:r>
              <a:rPr lang="en-US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797BA-9BFD-EF8B-D216-EEB00562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354-6B45-4503-9355-4EFC9001A7CC}" type="slidenum">
              <a:rPr lang="en-NL" smtClean="0"/>
              <a:t>3</a:t>
            </a:fld>
            <a:endParaRPr lang="en-NL"/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FC930AF4-8D8F-366F-4438-BCC4740DFC61}"/>
              </a:ext>
            </a:extLst>
          </p:cNvPr>
          <p:cNvSpPr/>
          <p:nvPr/>
        </p:nvSpPr>
        <p:spPr>
          <a:xfrm>
            <a:off x="2600447" y="5984161"/>
            <a:ext cx="2424297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4D4CC62F-8476-59D7-BCBF-31F209EFAC8F}"/>
              </a:ext>
            </a:extLst>
          </p:cNvPr>
          <p:cNvSpPr/>
          <p:nvPr/>
        </p:nvSpPr>
        <p:spPr>
          <a:xfrm>
            <a:off x="293531" y="5984624"/>
            <a:ext cx="1915073" cy="708016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1A4E276F-4159-85F7-E281-081259D4FEE5}"/>
              </a:ext>
            </a:extLst>
          </p:cNvPr>
          <p:cNvSpPr/>
          <p:nvPr/>
        </p:nvSpPr>
        <p:spPr>
          <a:xfrm>
            <a:off x="1008706" y="5984161"/>
            <a:ext cx="1709122" cy="708016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C21844-C849-7CA9-05A5-8A88F5CD2F91}"/>
              </a:ext>
            </a:extLst>
          </p:cNvPr>
          <p:cNvSpPr txBox="1"/>
          <p:nvPr/>
        </p:nvSpPr>
        <p:spPr>
          <a:xfrm>
            <a:off x="910594" y="6121809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Background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 descr="A stack of books with a black background&#10;&#10;Description automatically generated">
            <a:extLst>
              <a:ext uri="{FF2B5EF4-FFF2-40B4-BE49-F238E27FC236}">
                <a16:creationId xmlns:a16="http://schemas.microsoft.com/office/drawing/2014/main" id="{66141928-4A83-F49F-8F37-5C97E62740D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8" y="6167146"/>
            <a:ext cx="309436" cy="309436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8FD5679-AB41-D06C-9EAE-3EF27605323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01" y="6045410"/>
            <a:ext cx="554063" cy="5540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8F998B-F4F9-702F-EAEE-434425F3F72A}"/>
              </a:ext>
            </a:extLst>
          </p:cNvPr>
          <p:cNvSpPr txBox="1"/>
          <p:nvPr/>
        </p:nvSpPr>
        <p:spPr>
          <a:xfrm>
            <a:off x="3732562" y="6121811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Skills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FD9F6ED2-A751-DACB-E9B2-F28D1E947BC7}"/>
              </a:ext>
            </a:extLst>
          </p:cNvPr>
          <p:cNvSpPr/>
          <p:nvPr/>
        </p:nvSpPr>
        <p:spPr>
          <a:xfrm>
            <a:off x="9499328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FEA840-B07F-CB76-FC16-D8C95AB64C43}"/>
              </a:ext>
            </a:extLst>
          </p:cNvPr>
          <p:cNvSpPr txBox="1"/>
          <p:nvPr/>
        </p:nvSpPr>
        <p:spPr>
          <a:xfrm>
            <a:off x="10348300" y="6138114"/>
            <a:ext cx="148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Challange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1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3FF9AAA-6743-92D1-757B-92A3526DC47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88" y="6083700"/>
            <a:ext cx="537782" cy="672391"/>
          </a:xfrm>
          <a:prstGeom prst="rect">
            <a:avLst/>
          </a:prstGeom>
        </p:spPr>
      </p:pic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195C8866-1EA0-A78D-8F51-902335CD4784}"/>
              </a:ext>
            </a:extLst>
          </p:cNvPr>
          <p:cNvSpPr/>
          <p:nvPr/>
        </p:nvSpPr>
        <p:spPr>
          <a:xfrm>
            <a:off x="4892169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C99B30-AEC9-B0BC-C815-5A31DE5EE77C}"/>
              </a:ext>
            </a:extLst>
          </p:cNvPr>
          <p:cNvSpPr txBox="1"/>
          <p:nvPr/>
        </p:nvSpPr>
        <p:spPr>
          <a:xfrm>
            <a:off x="5775715" y="6121809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FBD8238F-9203-C6CB-B7BF-793532F2DC25}"/>
              </a:ext>
            </a:extLst>
          </p:cNvPr>
          <p:cNvSpPr/>
          <p:nvPr/>
        </p:nvSpPr>
        <p:spPr>
          <a:xfrm>
            <a:off x="7199085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2B641D-8AAC-A70A-947C-3DEFCD8BCB4E}"/>
              </a:ext>
            </a:extLst>
          </p:cNvPr>
          <p:cNvSpPr txBox="1"/>
          <p:nvPr/>
        </p:nvSpPr>
        <p:spPr>
          <a:xfrm>
            <a:off x="8074764" y="6121809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Picture 2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D233DD3-1998-0B7C-2809-EDF959FF458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49" y="6045411"/>
            <a:ext cx="552909" cy="552909"/>
          </a:xfrm>
          <a:prstGeom prst="rect">
            <a:avLst/>
          </a:prstGeom>
        </p:spPr>
      </p:pic>
      <p:pic>
        <p:nvPicPr>
          <p:cNvPr id="22" name="Picture 2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ABCBB81-B457-3D21-6C78-E1990BB3BAC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03" y="6045410"/>
            <a:ext cx="552909" cy="5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82B1DF-D207-CF0E-53E3-EC0E8186FE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DONE!</a:t>
            </a:r>
            <a:endParaRPr lang="en-NL" dirty="0">
              <a:solidFill>
                <a:schemeClr val="tx2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B65683B-7195-A2CA-0C50-FB0A1B5CB0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6F83EC-BB6B-9F22-53E7-8228DA554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354-6B45-4503-9355-4EFC9001A7CC}" type="slidenum">
              <a:rPr lang="en-NL" smtClean="0"/>
              <a:t>30</a:t>
            </a:fld>
            <a:endParaRPr lang="en-NL"/>
          </a:p>
        </p:txBody>
      </p:sp>
      <p:pic>
        <p:nvPicPr>
          <p:cNvPr id="2" name="Picture 1" descr="A yellow emoji giving thumbs up&#10;&#10;Description automatically generated">
            <a:extLst>
              <a:ext uri="{FF2B5EF4-FFF2-40B4-BE49-F238E27FC236}">
                <a16:creationId xmlns:a16="http://schemas.microsoft.com/office/drawing/2014/main" id="{B6EDEF8F-8C92-0304-3EC2-2FEF74E9B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744" y="3674250"/>
            <a:ext cx="4484542" cy="277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93272-6DAD-1D92-2905-83C4ACEFBC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But Wait…</a:t>
            </a:r>
            <a:endParaRPr lang="en-NL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680D3-580E-42EC-4755-3584CCCCBD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The IC guys made a mess, and the electrodes should include an inductor…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Luckily, (…)</a:t>
            </a:r>
            <a:endParaRPr lang="en-NL" dirty="0">
              <a:solidFill>
                <a:schemeClr val="tx2"/>
              </a:solidFill>
            </a:endParaRPr>
          </a:p>
        </p:txBody>
      </p:sp>
      <p:pic>
        <p:nvPicPr>
          <p:cNvPr id="4" name="Picture 3" descr="A yellow smiley face with glasses&#10;&#10;Description automatically generated">
            <a:extLst>
              <a:ext uri="{FF2B5EF4-FFF2-40B4-BE49-F238E27FC236}">
                <a16:creationId xmlns:a16="http://schemas.microsoft.com/office/drawing/2014/main" id="{8C5824D4-5D48-5050-4239-D6D7F6052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409" y="505697"/>
            <a:ext cx="3140255" cy="314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59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DE77D9-9943-F360-E6CC-79166A84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Step 10: </a:t>
            </a:r>
            <a:r>
              <a:rPr lang="en-US" dirty="0">
                <a:solidFill>
                  <a:schemeClr val="tx2"/>
                </a:solidFill>
              </a:rPr>
              <a:t>Make 6 small changes</a:t>
            </a:r>
            <a:endParaRPr lang="en-NL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3D9A8-91A3-6058-A905-2B802C420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21" y="1758717"/>
            <a:ext cx="7700661" cy="3911600"/>
          </a:xfrm>
        </p:spPr>
        <p:txBody>
          <a:bodyPr/>
          <a:lstStyle/>
          <a:p>
            <a:r>
              <a:rPr lang="en-US" sz="1400" dirty="0">
                <a:latin typeface="Consolas" panose="020B0609020204030204" pitchFamily="49" charset="0"/>
              </a:rPr>
              <a:t>(...)</a:t>
            </a: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	% 1 Add the inductors </a:t>
            </a:r>
            <a:r>
              <a:rPr lang="en-US" sz="1400" i="1" dirty="0">
                <a:latin typeface="Consolas" panose="020B0609020204030204" pitchFamily="49" charset="0"/>
              </a:rPr>
              <a:t>after</a:t>
            </a:r>
            <a:r>
              <a:rPr lang="en-US" sz="1400" dirty="0">
                <a:latin typeface="Consolas" panose="020B0609020204030204" pitchFamily="49" charset="0"/>
              </a:rPr>
              <a:t> the resistors, but before the ‘b’ nodes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	to[L, name=</a:t>
            </a:r>
            <a:r>
              <a:rPr lang="en-US" sz="1400" dirty="0" err="1">
                <a:latin typeface="Consolas" panose="020B0609020204030204" pitchFamily="49" charset="0"/>
              </a:rPr>
              <a:t>lplus</a:t>
            </a:r>
            <a:r>
              <a:rPr lang="en-US" sz="1400" dirty="0">
                <a:latin typeface="Consolas" panose="020B0609020204030204" pitchFamily="49" charset="0"/>
              </a:rPr>
              <a:t>] ++(2,0)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	to[L, name=</a:t>
            </a:r>
            <a:r>
              <a:rPr lang="en-US" sz="1400" dirty="0" err="1">
                <a:latin typeface="Consolas" panose="020B0609020204030204" pitchFamily="49" charset="0"/>
              </a:rPr>
              <a:t>lminus</a:t>
            </a:r>
            <a:r>
              <a:rPr lang="en-US" sz="1400" dirty="0">
                <a:latin typeface="Consolas" panose="020B0609020204030204" pitchFamily="49" charset="0"/>
              </a:rPr>
              <a:t>] ++(2,0)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	to[L, name=</a:t>
            </a:r>
            <a:r>
              <a:rPr lang="en-US" sz="1400" dirty="0" err="1">
                <a:latin typeface="Consolas" panose="020B0609020204030204" pitchFamily="49" charset="0"/>
              </a:rPr>
              <a:t>lgnd</a:t>
            </a:r>
            <a:r>
              <a:rPr lang="en-US" sz="1400" dirty="0">
                <a:latin typeface="Consolas" panose="020B0609020204030204" pitchFamily="49" charset="0"/>
              </a:rPr>
              <a:t>] ++(2,0)</a:t>
            </a: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	% Add the names of the inductors to the boxes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	%	so they fit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	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(...)</a:t>
            </a:r>
            <a:endParaRPr lang="en-NL" sz="1400" dirty="0">
              <a:latin typeface="Consolas" panose="020B06090202040302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24E7F1-0981-DCB8-8F8C-55999B0AF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519" y="2735034"/>
            <a:ext cx="6599012" cy="28490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FECFE-DB5D-9154-FA8C-26AA2676E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354-6B45-4503-9355-4EFC9001A7CC}" type="slidenum">
              <a:rPr lang="en-NL" smtClean="0"/>
              <a:t>32</a:t>
            </a:fld>
            <a:endParaRPr lang="en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AAD561-25E6-2E16-1CCD-5006CC727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2" y="5798916"/>
            <a:ext cx="12189451" cy="1073135"/>
          </a:xfrm>
          <a:prstGeom prst="rect">
            <a:avLst/>
          </a:prstGeom>
        </p:spPr>
      </p:pic>
      <p:sp>
        <p:nvSpPr>
          <p:cNvPr id="8" name="Arrow: Chevron 7">
            <a:extLst>
              <a:ext uri="{FF2B5EF4-FFF2-40B4-BE49-F238E27FC236}">
                <a16:creationId xmlns:a16="http://schemas.microsoft.com/office/drawing/2014/main" id="{E9EF8185-5953-7EC5-C088-90E6AE6A62CE}"/>
              </a:ext>
            </a:extLst>
          </p:cNvPr>
          <p:cNvSpPr/>
          <p:nvPr/>
        </p:nvSpPr>
        <p:spPr>
          <a:xfrm>
            <a:off x="262720" y="5966821"/>
            <a:ext cx="1915073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5D9990E2-9FE2-B2CB-4436-9EC99AA5AA3C}"/>
              </a:ext>
            </a:extLst>
          </p:cNvPr>
          <p:cNvSpPr/>
          <p:nvPr/>
        </p:nvSpPr>
        <p:spPr>
          <a:xfrm>
            <a:off x="977895" y="5966358"/>
            <a:ext cx="1709122" cy="708016"/>
          </a:xfrm>
          <a:prstGeom prst="homePlate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06B17705-E419-E778-C1EF-CA5279B636F5}"/>
              </a:ext>
            </a:extLst>
          </p:cNvPr>
          <p:cNvSpPr/>
          <p:nvPr/>
        </p:nvSpPr>
        <p:spPr>
          <a:xfrm>
            <a:off x="2600447" y="5984161"/>
            <a:ext cx="2424297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075F4E-5820-9176-D8D0-639D092A765C}"/>
              </a:ext>
            </a:extLst>
          </p:cNvPr>
          <p:cNvSpPr txBox="1"/>
          <p:nvPr/>
        </p:nvSpPr>
        <p:spPr>
          <a:xfrm>
            <a:off x="910594" y="6121809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Background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 descr="A stack of books with a black background&#10;&#10;Description automatically generated">
            <a:extLst>
              <a:ext uri="{FF2B5EF4-FFF2-40B4-BE49-F238E27FC236}">
                <a16:creationId xmlns:a16="http://schemas.microsoft.com/office/drawing/2014/main" id="{6EBE1ABB-3006-0288-4EBD-E7083C349FD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8" y="6167146"/>
            <a:ext cx="309436" cy="309436"/>
          </a:xfrm>
          <a:prstGeom prst="rect">
            <a:avLst/>
          </a:prstGeom>
        </p:spPr>
      </p:pic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CBBA3AE-1C1D-7FC5-8D5A-F4A280A5576C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01" y="6045410"/>
            <a:ext cx="554063" cy="5540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7C3FD2A-7093-EC4D-96C1-E60734B1BC64}"/>
              </a:ext>
            </a:extLst>
          </p:cNvPr>
          <p:cNvSpPr txBox="1"/>
          <p:nvPr/>
        </p:nvSpPr>
        <p:spPr>
          <a:xfrm>
            <a:off x="3732562" y="6121811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Skills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B4466E49-0AC6-4F17-DB5C-242B47140B44}"/>
              </a:ext>
            </a:extLst>
          </p:cNvPr>
          <p:cNvSpPr/>
          <p:nvPr/>
        </p:nvSpPr>
        <p:spPr>
          <a:xfrm>
            <a:off x="9499328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9AEB62-BD9A-D771-05AE-78A7ED3FE6A0}"/>
              </a:ext>
            </a:extLst>
          </p:cNvPr>
          <p:cNvSpPr txBox="1"/>
          <p:nvPr/>
        </p:nvSpPr>
        <p:spPr>
          <a:xfrm>
            <a:off x="10348300" y="6138114"/>
            <a:ext cx="148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Challange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1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FDBD534-8B4A-2EB2-F2A6-47B6D2B62FE2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88" y="6083700"/>
            <a:ext cx="537782" cy="672391"/>
          </a:xfrm>
          <a:prstGeom prst="rect">
            <a:avLst/>
          </a:prstGeom>
        </p:spPr>
      </p:pic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E6CFE5E4-BF02-E45D-EA32-8089361D6C2E}"/>
              </a:ext>
            </a:extLst>
          </p:cNvPr>
          <p:cNvSpPr/>
          <p:nvPr/>
        </p:nvSpPr>
        <p:spPr>
          <a:xfrm>
            <a:off x="4892169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378058-F8A3-93BC-0625-69B2AD647709}"/>
              </a:ext>
            </a:extLst>
          </p:cNvPr>
          <p:cNvSpPr txBox="1"/>
          <p:nvPr/>
        </p:nvSpPr>
        <p:spPr>
          <a:xfrm>
            <a:off x="5775715" y="6121809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856EC432-C90E-1303-76CA-576406199149}"/>
              </a:ext>
            </a:extLst>
          </p:cNvPr>
          <p:cNvSpPr/>
          <p:nvPr/>
        </p:nvSpPr>
        <p:spPr>
          <a:xfrm>
            <a:off x="7199085" y="5984161"/>
            <a:ext cx="2432818" cy="708016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E62DD6-5857-6953-73D1-657349F784B2}"/>
              </a:ext>
            </a:extLst>
          </p:cNvPr>
          <p:cNvSpPr txBox="1"/>
          <p:nvPr/>
        </p:nvSpPr>
        <p:spPr>
          <a:xfrm>
            <a:off x="8074764" y="6121809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26AE43D-9701-C2CE-0E96-077BD74C6D7E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49" y="6045411"/>
            <a:ext cx="552909" cy="552909"/>
          </a:xfrm>
          <a:prstGeom prst="rect">
            <a:avLst/>
          </a:prstGeom>
        </p:spPr>
      </p:pic>
      <p:pic>
        <p:nvPicPr>
          <p:cNvPr id="24" name="Picture 2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1B0B096-B571-3F38-EC68-447EFE41DEF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03" y="6045410"/>
            <a:ext cx="552909" cy="5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7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B86C74-3EAC-A476-A009-B15A0F20B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The result</a:t>
            </a:r>
            <a:endParaRPr lang="en-NL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3C2137-3C00-A3B9-9340-A5114F101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070" y="1503880"/>
            <a:ext cx="9610725" cy="44100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964A0C-69CD-BFA1-5A8E-455023D25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354-6B45-4503-9355-4EFC9001A7CC}" type="slidenum">
              <a:rPr lang="en-NL" smtClean="0"/>
              <a:t>33</a:t>
            </a:fld>
            <a:endParaRPr lang="en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DAE411-FC3D-7A25-1469-BA6B77AC3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2" y="5798916"/>
            <a:ext cx="12189451" cy="1073135"/>
          </a:xfrm>
          <a:prstGeom prst="rect">
            <a:avLst/>
          </a:prstGeom>
        </p:spPr>
      </p:pic>
      <p:sp>
        <p:nvSpPr>
          <p:cNvPr id="6" name="Arrow: Chevron 5">
            <a:extLst>
              <a:ext uri="{FF2B5EF4-FFF2-40B4-BE49-F238E27FC236}">
                <a16:creationId xmlns:a16="http://schemas.microsoft.com/office/drawing/2014/main" id="{AA52ADBB-BF22-FF8B-6493-34BE7C209D4A}"/>
              </a:ext>
            </a:extLst>
          </p:cNvPr>
          <p:cNvSpPr/>
          <p:nvPr/>
        </p:nvSpPr>
        <p:spPr>
          <a:xfrm>
            <a:off x="262720" y="5966821"/>
            <a:ext cx="1915073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262263F9-1D4F-91BB-CE38-F0C1759E5FF5}"/>
              </a:ext>
            </a:extLst>
          </p:cNvPr>
          <p:cNvSpPr/>
          <p:nvPr/>
        </p:nvSpPr>
        <p:spPr>
          <a:xfrm>
            <a:off x="977895" y="5966358"/>
            <a:ext cx="1709122" cy="708016"/>
          </a:xfrm>
          <a:prstGeom prst="homePlate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038A8AE7-5B26-8CB4-336C-09CE2603734C}"/>
              </a:ext>
            </a:extLst>
          </p:cNvPr>
          <p:cNvSpPr/>
          <p:nvPr/>
        </p:nvSpPr>
        <p:spPr>
          <a:xfrm>
            <a:off x="2600447" y="5984161"/>
            <a:ext cx="2424297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FC46D7-061E-A05B-4161-B2E31D348FDE}"/>
              </a:ext>
            </a:extLst>
          </p:cNvPr>
          <p:cNvSpPr txBox="1"/>
          <p:nvPr/>
        </p:nvSpPr>
        <p:spPr>
          <a:xfrm>
            <a:off x="910594" y="6121809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Background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 descr="A stack of books with a black background&#10;&#10;Description automatically generated">
            <a:extLst>
              <a:ext uri="{FF2B5EF4-FFF2-40B4-BE49-F238E27FC236}">
                <a16:creationId xmlns:a16="http://schemas.microsoft.com/office/drawing/2014/main" id="{16219099-CC6F-3D31-DBD6-6F93F0B4D27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8" y="6167146"/>
            <a:ext cx="309436" cy="309436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96B15DC-B988-183A-AC2A-0604901390E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01" y="6045410"/>
            <a:ext cx="554063" cy="5540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ADE4AA-BC7D-6FE8-BE5A-B3C708C189C4}"/>
              </a:ext>
            </a:extLst>
          </p:cNvPr>
          <p:cNvSpPr txBox="1"/>
          <p:nvPr/>
        </p:nvSpPr>
        <p:spPr>
          <a:xfrm>
            <a:off x="3732562" y="6121811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Skills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F171E388-708E-CB91-ED5E-CDA768F03E16}"/>
              </a:ext>
            </a:extLst>
          </p:cNvPr>
          <p:cNvSpPr/>
          <p:nvPr/>
        </p:nvSpPr>
        <p:spPr>
          <a:xfrm>
            <a:off x="9499328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56483F-7572-B3C6-1666-DC3CFF2A932F}"/>
              </a:ext>
            </a:extLst>
          </p:cNvPr>
          <p:cNvSpPr txBox="1"/>
          <p:nvPr/>
        </p:nvSpPr>
        <p:spPr>
          <a:xfrm>
            <a:off x="10348300" y="6138114"/>
            <a:ext cx="148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Challange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1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6F8BE5C-E0AD-3FA9-01EC-2D5C1319358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88" y="6083700"/>
            <a:ext cx="537782" cy="672391"/>
          </a:xfrm>
          <a:prstGeom prst="rect">
            <a:avLst/>
          </a:prstGeom>
        </p:spPr>
      </p:pic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E561FF1F-7515-4C36-31DF-C12180CDD1A6}"/>
              </a:ext>
            </a:extLst>
          </p:cNvPr>
          <p:cNvSpPr/>
          <p:nvPr/>
        </p:nvSpPr>
        <p:spPr>
          <a:xfrm>
            <a:off x="4892169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8C7093-F1D1-9724-3BDE-B258845B028F}"/>
              </a:ext>
            </a:extLst>
          </p:cNvPr>
          <p:cNvSpPr txBox="1"/>
          <p:nvPr/>
        </p:nvSpPr>
        <p:spPr>
          <a:xfrm>
            <a:off x="5775715" y="6121809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76AFB5B4-2AD0-DFD3-AE78-F313BEAAEE18}"/>
              </a:ext>
            </a:extLst>
          </p:cNvPr>
          <p:cNvSpPr/>
          <p:nvPr/>
        </p:nvSpPr>
        <p:spPr>
          <a:xfrm>
            <a:off x="7199085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292036-36A0-CE53-FD55-F5B8D1372CAF}"/>
              </a:ext>
            </a:extLst>
          </p:cNvPr>
          <p:cNvSpPr txBox="1"/>
          <p:nvPr/>
        </p:nvSpPr>
        <p:spPr>
          <a:xfrm>
            <a:off x="8074764" y="6121809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Picture 2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6A775F3-DD8F-F54D-BCCF-EDD1A86696FB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49" y="6045411"/>
            <a:ext cx="552909" cy="552909"/>
          </a:xfrm>
          <a:prstGeom prst="rect">
            <a:avLst/>
          </a:prstGeom>
        </p:spPr>
      </p:pic>
      <p:pic>
        <p:nvPicPr>
          <p:cNvPr id="22" name="Picture 2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29B412C-7A38-4D49-B8AF-177A9E8747D7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03" y="6045410"/>
            <a:ext cx="552909" cy="5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7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F4D33D1-7200-F3A8-484A-DE985603FE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Your Turn!</a:t>
            </a:r>
            <a:endParaRPr lang="en-NL" dirty="0">
              <a:solidFill>
                <a:schemeClr val="tx2"/>
              </a:solidFill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61CEC7E1-F958-5CD0-B617-14F7C6554E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80FDB0-4A23-ECCD-BFA1-E5A4D3A2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354-6B45-4503-9355-4EFC9001A7CC}" type="slidenum">
              <a:rPr lang="en-NL" smtClean="0"/>
              <a:t>34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2643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58DC32-301F-E847-457F-292E666AE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Please Recreate, Fully, This Circuit:</a:t>
            </a:r>
            <a:endParaRPr lang="en-NL" dirty="0">
              <a:solidFill>
                <a:schemeClr val="tx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8C68B6-920B-A6FD-2E51-DAEAF6C21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AA917E-55CA-92A1-A151-BB43D6981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354-6B45-4503-9355-4EFC9001A7CC}" type="slidenum">
              <a:rPr lang="en-NL" smtClean="0"/>
              <a:t>35</a:t>
            </a:fld>
            <a:endParaRPr lang="en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496585-AF01-770F-A1C1-6235F06E2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2" y="5798916"/>
            <a:ext cx="12189451" cy="1073135"/>
          </a:xfrm>
          <a:prstGeom prst="rect">
            <a:avLst/>
          </a:prstGeom>
        </p:spPr>
      </p:pic>
      <p:sp>
        <p:nvSpPr>
          <p:cNvPr id="7" name="Arrow: Chevron 6">
            <a:extLst>
              <a:ext uri="{FF2B5EF4-FFF2-40B4-BE49-F238E27FC236}">
                <a16:creationId xmlns:a16="http://schemas.microsoft.com/office/drawing/2014/main" id="{AA0C0455-A5AA-3A0D-5ECD-EFF5E5835D06}"/>
              </a:ext>
            </a:extLst>
          </p:cNvPr>
          <p:cNvSpPr/>
          <p:nvPr/>
        </p:nvSpPr>
        <p:spPr>
          <a:xfrm>
            <a:off x="262720" y="5966821"/>
            <a:ext cx="1915073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FC37FAB7-C0AC-AE07-34A0-FF40967C781F}"/>
              </a:ext>
            </a:extLst>
          </p:cNvPr>
          <p:cNvSpPr/>
          <p:nvPr/>
        </p:nvSpPr>
        <p:spPr>
          <a:xfrm>
            <a:off x="977895" y="5966358"/>
            <a:ext cx="1709122" cy="708016"/>
          </a:xfrm>
          <a:prstGeom prst="homePlate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D68630F7-BBF1-78EC-E848-3BFACB9C5660}"/>
              </a:ext>
            </a:extLst>
          </p:cNvPr>
          <p:cNvSpPr/>
          <p:nvPr/>
        </p:nvSpPr>
        <p:spPr>
          <a:xfrm>
            <a:off x="2600447" y="5984161"/>
            <a:ext cx="2424297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4302D9-E71E-59A0-C98B-55E63D212CF8}"/>
              </a:ext>
            </a:extLst>
          </p:cNvPr>
          <p:cNvSpPr txBox="1"/>
          <p:nvPr/>
        </p:nvSpPr>
        <p:spPr>
          <a:xfrm>
            <a:off x="910594" y="6121809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Background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 descr="A stack of books with a black background&#10;&#10;Description automatically generated">
            <a:extLst>
              <a:ext uri="{FF2B5EF4-FFF2-40B4-BE49-F238E27FC236}">
                <a16:creationId xmlns:a16="http://schemas.microsoft.com/office/drawing/2014/main" id="{9FCA8F9F-49A1-6A8D-443E-F71B9908227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8" y="6167146"/>
            <a:ext cx="309436" cy="309436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5707262-98CB-6784-F5DE-2272FF10465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01" y="6045410"/>
            <a:ext cx="554063" cy="5540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7DB2179-6393-8CEF-0C2E-D5421C711379}"/>
              </a:ext>
            </a:extLst>
          </p:cNvPr>
          <p:cNvSpPr txBox="1"/>
          <p:nvPr/>
        </p:nvSpPr>
        <p:spPr>
          <a:xfrm>
            <a:off x="3732562" y="6121811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Skills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C6237771-2A7E-168F-6B8E-33D21F7E9BD1}"/>
              </a:ext>
            </a:extLst>
          </p:cNvPr>
          <p:cNvSpPr/>
          <p:nvPr/>
        </p:nvSpPr>
        <p:spPr>
          <a:xfrm>
            <a:off x="9499328" y="5984161"/>
            <a:ext cx="2432818" cy="708016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5EDB5C-8F73-68C3-DE4D-6DDD33843368}"/>
              </a:ext>
            </a:extLst>
          </p:cNvPr>
          <p:cNvSpPr txBox="1"/>
          <p:nvPr/>
        </p:nvSpPr>
        <p:spPr>
          <a:xfrm>
            <a:off x="10348300" y="6138114"/>
            <a:ext cx="148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Challange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1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640FB84-E6D7-E7F1-6021-E3751D94947E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88" y="6083700"/>
            <a:ext cx="537782" cy="672391"/>
          </a:xfrm>
          <a:prstGeom prst="rect">
            <a:avLst/>
          </a:prstGeom>
        </p:spPr>
      </p:pic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59863900-4267-71D8-93AC-9C0E3571AEA7}"/>
              </a:ext>
            </a:extLst>
          </p:cNvPr>
          <p:cNvSpPr/>
          <p:nvPr/>
        </p:nvSpPr>
        <p:spPr>
          <a:xfrm>
            <a:off x="4892169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2CCFDC-D09D-5B89-19EB-B8B54852CD3F}"/>
              </a:ext>
            </a:extLst>
          </p:cNvPr>
          <p:cNvSpPr txBox="1"/>
          <p:nvPr/>
        </p:nvSpPr>
        <p:spPr>
          <a:xfrm>
            <a:off x="5775715" y="6121809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E042964F-3FC3-4C4B-17E8-F045D16E72F6}"/>
              </a:ext>
            </a:extLst>
          </p:cNvPr>
          <p:cNvSpPr/>
          <p:nvPr/>
        </p:nvSpPr>
        <p:spPr>
          <a:xfrm>
            <a:off x="7199085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CF9AC3-7908-6CBC-CA77-0883DA171517}"/>
              </a:ext>
            </a:extLst>
          </p:cNvPr>
          <p:cNvSpPr txBox="1"/>
          <p:nvPr/>
        </p:nvSpPr>
        <p:spPr>
          <a:xfrm>
            <a:off x="8074764" y="6121809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Picture 2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CD2272C-A7D2-252B-DD10-EA3928B473EC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49" y="6045411"/>
            <a:ext cx="552909" cy="552909"/>
          </a:xfrm>
          <a:prstGeom prst="rect">
            <a:avLst/>
          </a:prstGeom>
        </p:spPr>
      </p:pic>
      <p:pic>
        <p:nvPicPr>
          <p:cNvPr id="22" name="Picture 2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255AA19-AF88-4C20-3DB2-D96EFAB540CC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03" y="6045410"/>
            <a:ext cx="552909" cy="5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2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82B1DF-D207-CF0E-53E3-EC0E8186FE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>
                <a:solidFill>
                  <a:schemeClr val="accent1"/>
                </a:solidFill>
              </a:rPr>
              <a:t>DONE!</a:t>
            </a:r>
            <a:endParaRPr lang="en-NL" sz="8800" dirty="0">
              <a:solidFill>
                <a:schemeClr val="accent1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B65683B-7195-A2CA-0C50-FB0A1B5CB0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2EA30B-4C54-1853-3CB9-CA066417F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354-6B45-4503-9355-4EFC9001A7CC}" type="slidenum">
              <a:rPr lang="en-NL" smtClean="0"/>
              <a:t>36</a:t>
            </a:fld>
            <a:endParaRPr lang="en-NL"/>
          </a:p>
        </p:txBody>
      </p:sp>
      <p:pic>
        <p:nvPicPr>
          <p:cNvPr id="2" name="Picture 1" descr="A yellow emoji giving thumbs up&#10;&#10;Description automatically generated">
            <a:extLst>
              <a:ext uri="{FF2B5EF4-FFF2-40B4-BE49-F238E27FC236}">
                <a16:creationId xmlns:a16="http://schemas.microsoft.com/office/drawing/2014/main" id="{114D95FD-D90E-6BEF-C45F-0AC427627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744" y="3674250"/>
            <a:ext cx="4484542" cy="277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5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93272-6DAD-1D92-2905-83C4ACEFBC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>
                <a:solidFill>
                  <a:schemeClr val="accent1"/>
                </a:solidFill>
              </a:rPr>
              <a:t>But Wait…</a:t>
            </a:r>
            <a:endParaRPr lang="en-NL" sz="8800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680D3-580E-42EC-4755-3584CCCCBD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(...)</a:t>
            </a:r>
            <a:endParaRPr lang="en-NL" dirty="0"/>
          </a:p>
        </p:txBody>
      </p:sp>
      <p:pic>
        <p:nvPicPr>
          <p:cNvPr id="4" name="Picture 3" descr="A yellow smiley face with glasses&#10;&#10;Description automatically generated">
            <a:extLst>
              <a:ext uri="{FF2B5EF4-FFF2-40B4-BE49-F238E27FC236}">
                <a16:creationId xmlns:a16="http://schemas.microsoft.com/office/drawing/2014/main" id="{847D8EE6-5EDE-E758-7124-EECC0CE56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09" y="3547477"/>
            <a:ext cx="3140255" cy="314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525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915B0-AEA1-2F3A-3720-F4DB0A36E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Change the circuit to the following</a:t>
            </a:r>
            <a:endParaRPr lang="en-NL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87C31-A7AE-7FBE-569D-F3C132587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8F1A5C-FE0A-5CEE-3E26-F64E0472D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1354-6B45-4503-9355-4EFC9001A7CC}" type="slidenum">
              <a:rPr lang="en-NL" smtClean="0"/>
              <a:t>38</a:t>
            </a:fld>
            <a:endParaRPr lang="en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79E612-8FAA-BEBB-128A-241204634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2" y="5798916"/>
            <a:ext cx="12189451" cy="1073135"/>
          </a:xfrm>
          <a:prstGeom prst="rect">
            <a:avLst/>
          </a:prstGeom>
        </p:spPr>
      </p:pic>
      <p:sp>
        <p:nvSpPr>
          <p:cNvPr id="7" name="Arrow: Chevron 6">
            <a:extLst>
              <a:ext uri="{FF2B5EF4-FFF2-40B4-BE49-F238E27FC236}">
                <a16:creationId xmlns:a16="http://schemas.microsoft.com/office/drawing/2014/main" id="{4E6F07F1-855F-FFBA-CAF2-10C74AA7E631}"/>
              </a:ext>
            </a:extLst>
          </p:cNvPr>
          <p:cNvSpPr/>
          <p:nvPr/>
        </p:nvSpPr>
        <p:spPr>
          <a:xfrm>
            <a:off x="262720" y="5966821"/>
            <a:ext cx="1915073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15445B99-114D-5CA7-646D-BC95041CC993}"/>
              </a:ext>
            </a:extLst>
          </p:cNvPr>
          <p:cNvSpPr/>
          <p:nvPr/>
        </p:nvSpPr>
        <p:spPr>
          <a:xfrm>
            <a:off x="977895" y="5966358"/>
            <a:ext cx="1709122" cy="708016"/>
          </a:xfrm>
          <a:prstGeom prst="homePlate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34DBBC00-45D1-0445-0FCF-A8FB74560EE6}"/>
              </a:ext>
            </a:extLst>
          </p:cNvPr>
          <p:cNvSpPr/>
          <p:nvPr/>
        </p:nvSpPr>
        <p:spPr>
          <a:xfrm>
            <a:off x="2600447" y="5984161"/>
            <a:ext cx="2424297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C9CFB3-6F58-6937-FDCC-2EC7951BC94D}"/>
              </a:ext>
            </a:extLst>
          </p:cNvPr>
          <p:cNvSpPr txBox="1"/>
          <p:nvPr/>
        </p:nvSpPr>
        <p:spPr>
          <a:xfrm>
            <a:off x="910594" y="6121809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Background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 descr="A stack of books with a black background&#10;&#10;Description automatically generated">
            <a:extLst>
              <a:ext uri="{FF2B5EF4-FFF2-40B4-BE49-F238E27FC236}">
                <a16:creationId xmlns:a16="http://schemas.microsoft.com/office/drawing/2014/main" id="{87136A8C-46B9-77D4-0475-47B8601218A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8" y="6167146"/>
            <a:ext cx="309436" cy="309436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0846452-90D8-5111-7BBF-90BF0013B1C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01" y="6045410"/>
            <a:ext cx="554063" cy="5540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E1DD32-E456-6654-4E5D-2F51DCB1CD34}"/>
              </a:ext>
            </a:extLst>
          </p:cNvPr>
          <p:cNvSpPr txBox="1"/>
          <p:nvPr/>
        </p:nvSpPr>
        <p:spPr>
          <a:xfrm>
            <a:off x="3732562" y="6121811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Skills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002BDE1A-753C-6A72-1C4B-F95A6C5C01EE}"/>
              </a:ext>
            </a:extLst>
          </p:cNvPr>
          <p:cNvSpPr/>
          <p:nvPr/>
        </p:nvSpPr>
        <p:spPr>
          <a:xfrm>
            <a:off x="9499328" y="5984161"/>
            <a:ext cx="2432818" cy="708016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330C28-18E1-38DE-8672-FCBC66B02B0A}"/>
              </a:ext>
            </a:extLst>
          </p:cNvPr>
          <p:cNvSpPr txBox="1"/>
          <p:nvPr/>
        </p:nvSpPr>
        <p:spPr>
          <a:xfrm>
            <a:off x="10348300" y="6138114"/>
            <a:ext cx="148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Challange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1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A0AA00F-DE3D-1E9B-AD15-95F876EBA536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88" y="6083700"/>
            <a:ext cx="537782" cy="672391"/>
          </a:xfrm>
          <a:prstGeom prst="rect">
            <a:avLst/>
          </a:prstGeom>
        </p:spPr>
      </p:pic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0BD92D7E-A3E4-CD91-466A-AC77E786E055}"/>
              </a:ext>
            </a:extLst>
          </p:cNvPr>
          <p:cNvSpPr/>
          <p:nvPr/>
        </p:nvSpPr>
        <p:spPr>
          <a:xfrm>
            <a:off x="4892169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022304-075C-486F-7208-771BB88EA9F7}"/>
              </a:ext>
            </a:extLst>
          </p:cNvPr>
          <p:cNvSpPr txBox="1"/>
          <p:nvPr/>
        </p:nvSpPr>
        <p:spPr>
          <a:xfrm>
            <a:off x="5775715" y="6121809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7EB39B69-7225-21B2-7806-1B09E1504259}"/>
              </a:ext>
            </a:extLst>
          </p:cNvPr>
          <p:cNvSpPr/>
          <p:nvPr/>
        </p:nvSpPr>
        <p:spPr>
          <a:xfrm>
            <a:off x="7199085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D65725-6C6F-42EC-DAC2-12AE01DFA310}"/>
              </a:ext>
            </a:extLst>
          </p:cNvPr>
          <p:cNvSpPr txBox="1"/>
          <p:nvPr/>
        </p:nvSpPr>
        <p:spPr>
          <a:xfrm>
            <a:off x="8074764" y="6121809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Picture 2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B911E50-DDE1-5BCB-849D-573EEEEE2BB1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49" y="6045411"/>
            <a:ext cx="552909" cy="552909"/>
          </a:xfrm>
          <a:prstGeom prst="rect">
            <a:avLst/>
          </a:prstGeom>
        </p:spPr>
      </p:pic>
      <p:pic>
        <p:nvPicPr>
          <p:cNvPr id="22" name="Picture 2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E2F5384-E5C5-F07A-696A-4194702071D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03" y="6045410"/>
            <a:ext cx="552909" cy="5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656FD-06C6-CC46-B3AC-9DCC3AB8D2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>
                <a:solidFill>
                  <a:schemeClr val="accent1"/>
                </a:solidFill>
              </a:rPr>
              <a:t>The End.</a:t>
            </a:r>
            <a:endParaRPr lang="en-NL" sz="8800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4C797-5B5F-435D-6EC1-B5C6AF3842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Please don’t ask questions, RTFM.</a:t>
            </a:r>
            <a:endParaRPr lang="en-N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907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2B071-107B-77F3-421C-58A4E144F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CircuitTikZ</a:t>
            </a:r>
            <a:endParaRPr lang="en-NL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9A29A-D628-25BD-5F49-3A6947FBA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TikZ extensions that enables drawing Circuits!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Really just a ( </a:t>
            </a:r>
            <a:r>
              <a:rPr lang="en-US" i="1" u="sng" dirty="0">
                <a:solidFill>
                  <a:srgbClr val="EE3232"/>
                </a:solidFill>
              </a:rPr>
              <a:t>super</a:t>
            </a:r>
            <a:r>
              <a:rPr lang="en-US" i="1" dirty="0"/>
              <a:t> </a:t>
            </a:r>
            <a:r>
              <a:rPr lang="en-US" dirty="0"/>
              <a:t>) fancy set of macros…</a:t>
            </a:r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5F0D5B-16BC-4B3C-AE58-D9C336231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EE468A-00B4-0698-1C14-1970F5B9D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2" y="5798916"/>
            <a:ext cx="12189451" cy="1073135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2B6E58-5D83-A2BD-216A-E6E30B78AF51}"/>
              </a:ext>
            </a:extLst>
          </p:cNvPr>
          <p:cNvSpPr txBox="1">
            <a:spLocks/>
          </p:cNvSpPr>
          <p:nvPr/>
        </p:nvSpPr>
        <p:spPr>
          <a:xfrm>
            <a:off x="3" y="6091200"/>
            <a:ext cx="1485899" cy="763048"/>
          </a:xfrm>
          <a:prstGeom prst="rect">
            <a:avLst/>
          </a:prstGeom>
          <a:solidFill>
            <a:schemeClr val="bg1"/>
          </a:solidFill>
        </p:spPr>
        <p:txBody>
          <a:bodyPr vert="horz" lIns="756000" tIns="0" rIns="0" bIns="0" rtlCol="0" anchor="ctr"/>
          <a:lstStyle>
            <a:defPPr>
              <a:defRPr lang="nl-NL"/>
            </a:defPPr>
            <a:lvl1pPr marL="0" algn="l" defTabSz="685800" rtl="0" eaLnBrk="1" latinLnBrk="0" hangingPunct="1">
              <a:defRPr sz="1467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21354-6B45-4503-9355-4EFC9001A7CC}" type="slidenum">
              <a:rPr lang="en-NL" smtClean="0"/>
              <a:pPr/>
              <a:t>4</a:t>
            </a:fld>
            <a:endParaRPr lang="en-NL"/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F45CD03F-62B7-E329-36AA-3E0233BC0199}"/>
              </a:ext>
            </a:extLst>
          </p:cNvPr>
          <p:cNvSpPr/>
          <p:nvPr/>
        </p:nvSpPr>
        <p:spPr>
          <a:xfrm>
            <a:off x="2600447" y="5984161"/>
            <a:ext cx="2424297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B9CF1211-420E-BF24-837F-F607977E6507}"/>
              </a:ext>
            </a:extLst>
          </p:cNvPr>
          <p:cNvSpPr/>
          <p:nvPr/>
        </p:nvSpPr>
        <p:spPr>
          <a:xfrm>
            <a:off x="293531" y="5984624"/>
            <a:ext cx="1915073" cy="708016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77D68596-C309-13D1-E450-53950F835F67}"/>
              </a:ext>
            </a:extLst>
          </p:cNvPr>
          <p:cNvSpPr/>
          <p:nvPr/>
        </p:nvSpPr>
        <p:spPr>
          <a:xfrm>
            <a:off x="1008706" y="5984161"/>
            <a:ext cx="1709122" cy="708016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632AE2-A7D5-CF6B-A4E6-C533E0FF040B}"/>
              </a:ext>
            </a:extLst>
          </p:cNvPr>
          <p:cNvSpPr txBox="1"/>
          <p:nvPr/>
        </p:nvSpPr>
        <p:spPr>
          <a:xfrm>
            <a:off x="910594" y="6121809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Background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 descr="A stack of books with a black background&#10;&#10;Description automatically generated">
            <a:extLst>
              <a:ext uri="{FF2B5EF4-FFF2-40B4-BE49-F238E27FC236}">
                <a16:creationId xmlns:a16="http://schemas.microsoft.com/office/drawing/2014/main" id="{3517E1BE-AA5C-B6AE-BFF9-F73662286B8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8" y="6167146"/>
            <a:ext cx="309436" cy="309436"/>
          </a:xfrm>
          <a:prstGeom prst="rect">
            <a:avLst/>
          </a:prstGeom>
        </p:spPr>
      </p:pic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3AD3821-D397-725D-46BD-DC3DCF75FDE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01" y="6045410"/>
            <a:ext cx="554063" cy="5540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E3E9355-733D-A1E6-A965-3F035B7914E0}"/>
              </a:ext>
            </a:extLst>
          </p:cNvPr>
          <p:cNvSpPr txBox="1"/>
          <p:nvPr/>
        </p:nvSpPr>
        <p:spPr>
          <a:xfrm>
            <a:off x="3732562" y="6121811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Skills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E20DCB7-AECB-C628-336B-EF8B257BBCA5}"/>
              </a:ext>
            </a:extLst>
          </p:cNvPr>
          <p:cNvSpPr/>
          <p:nvPr/>
        </p:nvSpPr>
        <p:spPr>
          <a:xfrm>
            <a:off x="9499328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05490-DA82-4427-98EC-74DDC6ED83C9}"/>
              </a:ext>
            </a:extLst>
          </p:cNvPr>
          <p:cNvSpPr txBox="1"/>
          <p:nvPr/>
        </p:nvSpPr>
        <p:spPr>
          <a:xfrm>
            <a:off x="10348300" y="6138114"/>
            <a:ext cx="148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Challange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E2E8F4F-42FD-1A59-1DFF-60A6B0D3562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88" y="6083700"/>
            <a:ext cx="537782" cy="672391"/>
          </a:xfrm>
          <a:prstGeom prst="rect">
            <a:avLst/>
          </a:prstGeom>
        </p:spPr>
      </p:pic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2F29E14A-52E0-5957-8DCB-A3075362064F}"/>
              </a:ext>
            </a:extLst>
          </p:cNvPr>
          <p:cNvSpPr/>
          <p:nvPr/>
        </p:nvSpPr>
        <p:spPr>
          <a:xfrm>
            <a:off x="4892169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747D1F-AA42-E978-6BCB-7B0765896CA4}"/>
              </a:ext>
            </a:extLst>
          </p:cNvPr>
          <p:cNvSpPr txBox="1"/>
          <p:nvPr/>
        </p:nvSpPr>
        <p:spPr>
          <a:xfrm>
            <a:off x="5775715" y="6121809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13D715FB-F718-9330-307C-FC7FE1461A04}"/>
              </a:ext>
            </a:extLst>
          </p:cNvPr>
          <p:cNvSpPr/>
          <p:nvPr/>
        </p:nvSpPr>
        <p:spPr>
          <a:xfrm>
            <a:off x="7199085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96CA85-B9A4-D71E-F3B3-288DE51C9A59}"/>
              </a:ext>
            </a:extLst>
          </p:cNvPr>
          <p:cNvSpPr txBox="1"/>
          <p:nvPr/>
        </p:nvSpPr>
        <p:spPr>
          <a:xfrm>
            <a:off x="8074764" y="6121809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Picture 2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BE99751-1DA0-4926-FDCC-813E0FC3B06F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49" y="6045411"/>
            <a:ext cx="552909" cy="552909"/>
          </a:xfrm>
          <a:prstGeom prst="rect">
            <a:avLst/>
          </a:prstGeom>
        </p:spPr>
      </p:pic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DB69F9A-4A3B-B673-1019-F91288FDC7D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03" y="6045410"/>
            <a:ext cx="552909" cy="5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2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49BE6D-DA8A-64F9-67D3-22C297C18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2" y="5798916"/>
            <a:ext cx="12189451" cy="1073135"/>
          </a:xfrm>
          <a:prstGeom prst="rect">
            <a:avLst/>
          </a:prstGeom>
        </p:spPr>
      </p:pic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FF011B76-EA73-1C10-6162-FE8B29E2C220}"/>
              </a:ext>
            </a:extLst>
          </p:cNvPr>
          <p:cNvSpPr/>
          <p:nvPr/>
        </p:nvSpPr>
        <p:spPr>
          <a:xfrm>
            <a:off x="262720" y="5966821"/>
            <a:ext cx="1915073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0268CF99-40F5-726C-D63D-C2DBD74665AD}"/>
              </a:ext>
            </a:extLst>
          </p:cNvPr>
          <p:cNvSpPr/>
          <p:nvPr/>
        </p:nvSpPr>
        <p:spPr>
          <a:xfrm>
            <a:off x="977895" y="5966358"/>
            <a:ext cx="1709122" cy="708016"/>
          </a:xfrm>
          <a:prstGeom prst="homePlate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CB7304-86F7-F5CF-7686-74EDAECFB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767" y="691615"/>
            <a:ext cx="10075333" cy="431129"/>
          </a:xfrm>
        </p:spPr>
        <p:txBody>
          <a:bodyPr/>
          <a:lstStyle/>
          <a:p>
            <a:r>
              <a:rPr lang="en-US" dirty="0">
                <a:solidFill>
                  <a:srgbClr val="EE3232"/>
                </a:solidFill>
              </a:rPr>
              <a:t>Paths</a:t>
            </a:r>
            <a:endParaRPr lang="en-NL" dirty="0">
              <a:solidFill>
                <a:srgbClr val="EE323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025F6-D962-EF96-2066-15FA48BD2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767" y="1410333"/>
            <a:ext cx="10075335" cy="1302388"/>
          </a:xfrm>
        </p:spPr>
        <p:txBody>
          <a:bodyPr/>
          <a:lstStyle/>
          <a:p>
            <a:pPr lvl="2" indent="0">
              <a:buNone/>
            </a:pPr>
            <a:r>
              <a:rPr lang="en-US" dirty="0"/>
              <a:t>-  (0,0) – (1,1) – (3,5)</a:t>
            </a:r>
          </a:p>
          <a:p>
            <a:pPr lvl="2" indent="0">
              <a:buNone/>
            </a:pPr>
            <a:endParaRPr lang="en-US" dirty="0"/>
          </a:p>
          <a:p>
            <a:pPr lvl="2" indent="0">
              <a:buNone/>
            </a:pPr>
            <a:r>
              <a:rPr lang="en-US" dirty="0"/>
              <a:t>-  Fill, shade, clip, resistor, capacitor, ...</a:t>
            </a:r>
          </a:p>
          <a:p>
            <a:pPr lvl="2" indent="0">
              <a:buNone/>
            </a:pPr>
            <a:r>
              <a:rPr lang="en-US" dirty="0"/>
              <a:t>-  Paths can have key-value options</a:t>
            </a:r>
            <a:endParaRPr lang="en-NL" dirty="0"/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F422C3C1-D8C7-AAF6-DCD8-FE0D544A2A9F}"/>
              </a:ext>
            </a:extLst>
          </p:cNvPr>
          <p:cNvSpPr/>
          <p:nvPr/>
        </p:nvSpPr>
        <p:spPr>
          <a:xfrm>
            <a:off x="2600447" y="5984161"/>
            <a:ext cx="2424297" cy="708016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85AAD-E716-F52F-C2DA-54DAB6179672}"/>
              </a:ext>
            </a:extLst>
          </p:cNvPr>
          <p:cNvSpPr txBox="1"/>
          <p:nvPr/>
        </p:nvSpPr>
        <p:spPr>
          <a:xfrm>
            <a:off x="910594" y="6121809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Background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 descr="A stack of books with a black background&#10;&#10;Description automatically generated">
            <a:extLst>
              <a:ext uri="{FF2B5EF4-FFF2-40B4-BE49-F238E27FC236}">
                <a16:creationId xmlns:a16="http://schemas.microsoft.com/office/drawing/2014/main" id="{46733494-68B1-EC90-2CE9-033287868E2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8" y="6167146"/>
            <a:ext cx="309436" cy="309436"/>
          </a:xfrm>
          <a:prstGeom prst="rect">
            <a:avLst/>
          </a:prstGeom>
        </p:spPr>
      </p:pic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7CDB24A-C9BB-7CB4-BA4E-1DBE88B51D2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01" y="6045410"/>
            <a:ext cx="554063" cy="5540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9DC2C6-5129-49EF-6F63-0E8BBB8AEA3E}"/>
              </a:ext>
            </a:extLst>
          </p:cNvPr>
          <p:cNvSpPr txBox="1"/>
          <p:nvPr/>
        </p:nvSpPr>
        <p:spPr>
          <a:xfrm>
            <a:off x="3732562" y="6121811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Skills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8C85338E-D365-BED7-5E63-6ED3F28A7147}"/>
              </a:ext>
            </a:extLst>
          </p:cNvPr>
          <p:cNvSpPr/>
          <p:nvPr/>
        </p:nvSpPr>
        <p:spPr>
          <a:xfrm>
            <a:off x="9499328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DC835D-43B2-9D3C-B62D-99B27C64BEE1}"/>
              </a:ext>
            </a:extLst>
          </p:cNvPr>
          <p:cNvSpPr txBox="1"/>
          <p:nvPr/>
        </p:nvSpPr>
        <p:spPr>
          <a:xfrm>
            <a:off x="10348300" y="6138114"/>
            <a:ext cx="148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Challange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9E55983-8150-2688-9E00-E695865E9CA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88" y="6083700"/>
            <a:ext cx="537782" cy="672391"/>
          </a:xfrm>
          <a:prstGeom prst="rect">
            <a:avLst/>
          </a:prstGeom>
        </p:spPr>
      </p:pic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82FE42A-5417-084E-7548-1FDFB33FD140}"/>
              </a:ext>
            </a:extLst>
          </p:cNvPr>
          <p:cNvSpPr/>
          <p:nvPr/>
        </p:nvSpPr>
        <p:spPr>
          <a:xfrm>
            <a:off x="4892169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DD840E-0E1E-3054-C809-C7D057FC71C5}"/>
              </a:ext>
            </a:extLst>
          </p:cNvPr>
          <p:cNvSpPr txBox="1"/>
          <p:nvPr/>
        </p:nvSpPr>
        <p:spPr>
          <a:xfrm>
            <a:off x="5775715" y="6121809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D64B6CAF-A916-4148-DEAC-26662E5CD883}"/>
              </a:ext>
            </a:extLst>
          </p:cNvPr>
          <p:cNvSpPr/>
          <p:nvPr/>
        </p:nvSpPr>
        <p:spPr>
          <a:xfrm>
            <a:off x="7199085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6FC6EE-AB52-1392-AD80-4AB289A7A004}"/>
              </a:ext>
            </a:extLst>
          </p:cNvPr>
          <p:cNvSpPr txBox="1"/>
          <p:nvPr/>
        </p:nvSpPr>
        <p:spPr>
          <a:xfrm>
            <a:off x="8074764" y="6121809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Picture 2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BDCDE16-1D1E-BF9E-8F29-8347788D2B95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49" y="6045411"/>
            <a:ext cx="552909" cy="552909"/>
          </a:xfrm>
          <a:prstGeom prst="rect">
            <a:avLst/>
          </a:prstGeom>
        </p:spPr>
      </p:pic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BED3F8B-1151-912C-B7DF-9AA2E9D2CAD5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03" y="6045410"/>
            <a:ext cx="552909" cy="55290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53FC5B3-4258-794E-BA42-FCF38847A9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1261" y="3684434"/>
            <a:ext cx="9073720" cy="220443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05639B1-6602-4FAC-AE8B-D3B77655092D}"/>
              </a:ext>
            </a:extLst>
          </p:cNvPr>
          <p:cNvSpPr txBox="1">
            <a:spLocks/>
          </p:cNvSpPr>
          <p:nvPr/>
        </p:nvSpPr>
        <p:spPr>
          <a:xfrm>
            <a:off x="1264348" y="1033171"/>
            <a:ext cx="10075333" cy="7187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EE3232"/>
                </a:solidFill>
              </a:rPr>
              <a:t>Syntax</a:t>
            </a:r>
            <a:endParaRPr lang="en-NL" dirty="0">
              <a:solidFill>
                <a:srgbClr val="EE323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4C4B84-9034-41DD-9E96-613C778D7F5B}"/>
              </a:ext>
            </a:extLst>
          </p:cNvPr>
          <p:cNvSpPr txBox="1">
            <a:spLocks/>
          </p:cNvSpPr>
          <p:nvPr/>
        </p:nvSpPr>
        <p:spPr>
          <a:xfrm>
            <a:off x="1264348" y="1692626"/>
            <a:ext cx="10075333" cy="7187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EE3232"/>
                </a:solidFill>
              </a:rPr>
              <a:t>Actions</a:t>
            </a:r>
            <a:endParaRPr lang="en-NL" dirty="0">
              <a:solidFill>
                <a:srgbClr val="EE3232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B3EE147-4198-2E5E-A9DA-6B20890B7A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3082" y="2779481"/>
            <a:ext cx="9814018" cy="82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49BE6D-DA8A-64F9-67D3-22C297C18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2" y="5798916"/>
            <a:ext cx="12189451" cy="1073135"/>
          </a:xfrm>
          <a:prstGeom prst="rect">
            <a:avLst/>
          </a:prstGeom>
        </p:spPr>
      </p:pic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FF011B76-EA73-1C10-6162-FE8B29E2C220}"/>
              </a:ext>
            </a:extLst>
          </p:cNvPr>
          <p:cNvSpPr/>
          <p:nvPr/>
        </p:nvSpPr>
        <p:spPr>
          <a:xfrm>
            <a:off x="262720" y="5966821"/>
            <a:ext cx="1915073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0268CF99-40F5-726C-D63D-C2DBD74665AD}"/>
              </a:ext>
            </a:extLst>
          </p:cNvPr>
          <p:cNvSpPr/>
          <p:nvPr/>
        </p:nvSpPr>
        <p:spPr>
          <a:xfrm>
            <a:off x="977895" y="5966358"/>
            <a:ext cx="1709122" cy="708016"/>
          </a:xfrm>
          <a:prstGeom prst="homePlate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CB7304-86F7-F5CF-7686-74EDAECFB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E3232"/>
                </a:solidFill>
              </a:rPr>
              <a:t>Nodes</a:t>
            </a:r>
            <a:endParaRPr lang="en-NL" dirty="0">
              <a:solidFill>
                <a:srgbClr val="EE323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025F6-D962-EF96-2066-15FA48BD2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767" y="1410332"/>
            <a:ext cx="10075335" cy="3896611"/>
          </a:xfrm>
        </p:spPr>
        <p:txBody>
          <a:bodyPr/>
          <a:lstStyle/>
          <a:p>
            <a:pPr lvl="2" indent="0">
              <a:buNone/>
            </a:pPr>
            <a:r>
              <a:rPr lang="en-US" dirty="0"/>
              <a:t>-  Nodes have position, text, and a label</a:t>
            </a:r>
          </a:p>
          <a:p>
            <a:pPr lvl="2" indent="0">
              <a:buNone/>
            </a:pPr>
            <a:r>
              <a:rPr lang="en-US" dirty="0"/>
              <a:t>-  Different types exist (circle, rectangle, </a:t>
            </a:r>
            <a:r>
              <a:rPr lang="en-US" dirty="0" err="1"/>
              <a:t>nmos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2" indent="0">
              <a:buNone/>
            </a:pPr>
            <a:r>
              <a:rPr lang="en-US" dirty="0"/>
              <a:t>-  Can later be used for positional reference</a:t>
            </a:r>
          </a:p>
          <a:p>
            <a:pPr marL="698494" lvl="2" indent="-457200"/>
            <a:endParaRPr lang="en-US" dirty="0"/>
          </a:p>
          <a:p>
            <a:pPr marL="698494" lvl="2" indent="-457200"/>
            <a:endParaRPr lang="en-US" dirty="0"/>
          </a:p>
          <a:p>
            <a:pPr marL="698494" lvl="2" indent="-457200"/>
            <a:endParaRPr lang="en-US" dirty="0"/>
          </a:p>
          <a:p>
            <a:pPr marL="698494" lvl="2" indent="-457200"/>
            <a:endParaRPr lang="en-US" dirty="0"/>
          </a:p>
          <a:p>
            <a:pPr marL="698494" lvl="2" indent="-457200"/>
            <a:endParaRPr lang="en-US" dirty="0"/>
          </a:p>
          <a:p>
            <a:pPr marL="698494" lvl="2" indent="-457200"/>
            <a:endParaRPr lang="en-US" dirty="0"/>
          </a:p>
          <a:p>
            <a:pPr marL="698494" lvl="2" indent="-457200"/>
            <a:endParaRPr lang="en-US" dirty="0"/>
          </a:p>
          <a:p>
            <a:pPr lvl="1"/>
            <a:r>
              <a:rPr lang="en-US" dirty="0"/>
              <a:t>	</a:t>
            </a:r>
            <a:r>
              <a:rPr lang="en-US" b="1" dirty="0">
                <a:solidFill>
                  <a:srgbClr val="FF0000"/>
                </a:solidFill>
              </a:rPr>
              <a:t>This is only a short summary, RTFM for a proper reference. TikZ is massive.</a:t>
            </a:r>
          </a:p>
          <a:p>
            <a:pPr marL="698494" lvl="2" indent="-457200"/>
            <a:endParaRPr lang="en-NL" dirty="0"/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F422C3C1-D8C7-AAF6-DCD8-FE0D544A2A9F}"/>
              </a:ext>
            </a:extLst>
          </p:cNvPr>
          <p:cNvSpPr/>
          <p:nvPr/>
        </p:nvSpPr>
        <p:spPr>
          <a:xfrm>
            <a:off x="2600447" y="5984161"/>
            <a:ext cx="2424297" cy="708016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85AAD-E716-F52F-C2DA-54DAB6179672}"/>
              </a:ext>
            </a:extLst>
          </p:cNvPr>
          <p:cNvSpPr txBox="1"/>
          <p:nvPr/>
        </p:nvSpPr>
        <p:spPr>
          <a:xfrm>
            <a:off x="910594" y="6121809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Background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 descr="A stack of books with a black background&#10;&#10;Description automatically generated">
            <a:extLst>
              <a:ext uri="{FF2B5EF4-FFF2-40B4-BE49-F238E27FC236}">
                <a16:creationId xmlns:a16="http://schemas.microsoft.com/office/drawing/2014/main" id="{46733494-68B1-EC90-2CE9-033287868E2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8" y="6167146"/>
            <a:ext cx="309436" cy="309436"/>
          </a:xfrm>
          <a:prstGeom prst="rect">
            <a:avLst/>
          </a:prstGeom>
        </p:spPr>
      </p:pic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7CDB24A-C9BB-7CB4-BA4E-1DBE88B51D2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01" y="6045410"/>
            <a:ext cx="554063" cy="5540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9DC2C6-5129-49EF-6F63-0E8BBB8AEA3E}"/>
              </a:ext>
            </a:extLst>
          </p:cNvPr>
          <p:cNvSpPr txBox="1"/>
          <p:nvPr/>
        </p:nvSpPr>
        <p:spPr>
          <a:xfrm>
            <a:off x="3732562" y="6121811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Skills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8C85338E-D365-BED7-5E63-6ED3F28A7147}"/>
              </a:ext>
            </a:extLst>
          </p:cNvPr>
          <p:cNvSpPr/>
          <p:nvPr/>
        </p:nvSpPr>
        <p:spPr>
          <a:xfrm>
            <a:off x="9499328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DC835D-43B2-9D3C-B62D-99B27C64BEE1}"/>
              </a:ext>
            </a:extLst>
          </p:cNvPr>
          <p:cNvSpPr txBox="1"/>
          <p:nvPr/>
        </p:nvSpPr>
        <p:spPr>
          <a:xfrm>
            <a:off x="10348300" y="6138114"/>
            <a:ext cx="148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Challange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9E55983-8150-2688-9E00-E695865E9CA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88" y="6083700"/>
            <a:ext cx="537782" cy="672391"/>
          </a:xfrm>
          <a:prstGeom prst="rect">
            <a:avLst/>
          </a:prstGeom>
        </p:spPr>
      </p:pic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82FE42A-5417-084E-7548-1FDFB33FD140}"/>
              </a:ext>
            </a:extLst>
          </p:cNvPr>
          <p:cNvSpPr/>
          <p:nvPr/>
        </p:nvSpPr>
        <p:spPr>
          <a:xfrm>
            <a:off x="4892169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DD840E-0E1E-3054-C809-C7D057FC71C5}"/>
              </a:ext>
            </a:extLst>
          </p:cNvPr>
          <p:cNvSpPr txBox="1"/>
          <p:nvPr/>
        </p:nvSpPr>
        <p:spPr>
          <a:xfrm>
            <a:off x="5775715" y="6121809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D64B6CAF-A916-4148-DEAC-26662E5CD883}"/>
              </a:ext>
            </a:extLst>
          </p:cNvPr>
          <p:cNvSpPr/>
          <p:nvPr/>
        </p:nvSpPr>
        <p:spPr>
          <a:xfrm>
            <a:off x="7199085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6FC6EE-AB52-1392-AD80-4AB289A7A004}"/>
              </a:ext>
            </a:extLst>
          </p:cNvPr>
          <p:cNvSpPr txBox="1"/>
          <p:nvPr/>
        </p:nvSpPr>
        <p:spPr>
          <a:xfrm>
            <a:off x="8074764" y="6121809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Picture 2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BDCDE16-1D1E-BF9E-8F29-8347788D2B95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49" y="6045411"/>
            <a:ext cx="552909" cy="552909"/>
          </a:xfrm>
          <a:prstGeom prst="rect">
            <a:avLst/>
          </a:prstGeom>
        </p:spPr>
      </p:pic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BED3F8B-1151-912C-B7DF-9AA2E9D2CAD5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03" y="6045410"/>
            <a:ext cx="552909" cy="5529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2DF1DC-A57C-0CE5-3F69-7CF1E8C3AC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675" y="2744678"/>
            <a:ext cx="10801533" cy="175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5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3C51-24B0-B911-920D-EB0610BCC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Coordinates</a:t>
            </a:r>
            <a:endParaRPr lang="en-NL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FEA33-0265-B249-CC51-462C7F784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594" y="1219893"/>
            <a:ext cx="10075335" cy="4570121"/>
          </a:xfrm>
        </p:spPr>
        <p:txBody>
          <a:bodyPr/>
          <a:lstStyle/>
          <a:p>
            <a:r>
              <a:rPr lang="en-US" dirty="0"/>
              <a:t>-  Absolute Page Coordinates	(1cm, 1pt)</a:t>
            </a:r>
          </a:p>
          <a:p>
            <a:r>
              <a:rPr lang="en-US" dirty="0"/>
              <a:t>-  </a:t>
            </a:r>
            <a:r>
              <a:rPr lang="en-US" dirty="0" err="1"/>
              <a:t>TikZ</a:t>
            </a:r>
            <a:r>
              <a:rPr lang="en-US" dirty="0"/>
              <a:t> Coordinate System		(1, 1)		/	(1, 1, 0)</a:t>
            </a:r>
          </a:p>
          <a:p>
            <a:r>
              <a:rPr lang="en-US" dirty="0"/>
              <a:t>-  Polar Coordinates			(30, 1cm)</a:t>
            </a:r>
          </a:p>
          <a:p>
            <a:r>
              <a:rPr lang="en-US" dirty="0"/>
              <a:t>-  Barycentric				???</a:t>
            </a:r>
          </a:p>
          <a:p>
            <a:r>
              <a:rPr lang="en-US" dirty="0"/>
              <a:t>-  (Custom) nodes as reference	(</a:t>
            </a:r>
            <a:r>
              <a:rPr lang="en-US" dirty="0" err="1"/>
              <a:t>nmos.G</a:t>
            </a:r>
            <a:r>
              <a:rPr lang="en-US" dirty="0"/>
              <a:t>)</a:t>
            </a:r>
          </a:p>
          <a:p>
            <a:r>
              <a:rPr lang="en-US" dirty="0"/>
              <a:t>-  Incremental coordinates		++(1, 1)	/	+(1, 1)</a:t>
            </a:r>
          </a:p>
          <a:p>
            <a:r>
              <a:rPr lang="en-US" dirty="0"/>
              <a:t>-  Intersection-based		(intersection cs: first line={(A)--(B)},</a:t>
            </a:r>
          </a:p>
          <a:p>
            <a:r>
              <a:rPr lang="en-US" dirty="0"/>
              <a:t>              				</a:t>
            </a:r>
            <a:r>
              <a:rPr lang="en-US" sz="2600" dirty="0"/>
              <a:t>second line={(C)--(D)})</a:t>
            </a:r>
          </a:p>
          <a:p>
            <a:pPr lvl="1"/>
            <a:r>
              <a:rPr lang="en-US" sz="2600" dirty="0"/>
              <a:t>-  Perpendicular			(p |- q)</a:t>
            </a:r>
          </a:p>
          <a:p>
            <a:endParaRPr lang="en-US" dirty="0"/>
          </a:p>
          <a:p>
            <a:r>
              <a:rPr lang="en-US" dirty="0"/>
              <a:t>-  And even more (custom even), RTFM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L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922FFE12-C260-5236-3B70-00ACD314D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2" y="5798916"/>
            <a:ext cx="12189451" cy="1073135"/>
          </a:xfrm>
          <a:prstGeom prst="rect">
            <a:avLst/>
          </a:prstGeom>
        </p:spPr>
      </p:pic>
      <p:sp>
        <p:nvSpPr>
          <p:cNvPr id="43" name="Arrow: Chevron 42">
            <a:extLst>
              <a:ext uri="{FF2B5EF4-FFF2-40B4-BE49-F238E27FC236}">
                <a16:creationId xmlns:a16="http://schemas.microsoft.com/office/drawing/2014/main" id="{8C67AE8E-E592-D057-ACB7-6F5660F6F1AF}"/>
              </a:ext>
            </a:extLst>
          </p:cNvPr>
          <p:cNvSpPr/>
          <p:nvPr/>
        </p:nvSpPr>
        <p:spPr>
          <a:xfrm>
            <a:off x="262720" y="5966821"/>
            <a:ext cx="1915073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44" name="Arrow: Pentagon 43">
            <a:extLst>
              <a:ext uri="{FF2B5EF4-FFF2-40B4-BE49-F238E27FC236}">
                <a16:creationId xmlns:a16="http://schemas.microsoft.com/office/drawing/2014/main" id="{B020363C-8785-698C-6039-A2014D967927}"/>
              </a:ext>
            </a:extLst>
          </p:cNvPr>
          <p:cNvSpPr/>
          <p:nvPr/>
        </p:nvSpPr>
        <p:spPr>
          <a:xfrm>
            <a:off x="977895" y="5966358"/>
            <a:ext cx="1709122" cy="708016"/>
          </a:xfrm>
          <a:prstGeom prst="homePlate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Arrow: Chevron 44">
            <a:extLst>
              <a:ext uri="{FF2B5EF4-FFF2-40B4-BE49-F238E27FC236}">
                <a16:creationId xmlns:a16="http://schemas.microsoft.com/office/drawing/2014/main" id="{700339EA-CE11-D77E-040D-175622AA4BD6}"/>
              </a:ext>
            </a:extLst>
          </p:cNvPr>
          <p:cNvSpPr/>
          <p:nvPr/>
        </p:nvSpPr>
        <p:spPr>
          <a:xfrm>
            <a:off x="2600447" y="5984161"/>
            <a:ext cx="2424297" cy="708016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A7CD40B-F8B6-DA01-7341-3B09AFEBA017}"/>
              </a:ext>
            </a:extLst>
          </p:cNvPr>
          <p:cNvSpPr txBox="1"/>
          <p:nvPr/>
        </p:nvSpPr>
        <p:spPr>
          <a:xfrm>
            <a:off x="910594" y="6121809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Background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7" name="Picture 46" descr="A stack of books with a black background&#10;&#10;Description automatically generated">
            <a:extLst>
              <a:ext uri="{FF2B5EF4-FFF2-40B4-BE49-F238E27FC236}">
                <a16:creationId xmlns:a16="http://schemas.microsoft.com/office/drawing/2014/main" id="{9F46C05F-7EF7-7B21-3354-9FDE9DD23BB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8" y="6167146"/>
            <a:ext cx="309436" cy="309436"/>
          </a:xfrm>
          <a:prstGeom prst="rect">
            <a:avLst/>
          </a:prstGeom>
        </p:spPr>
      </p:pic>
      <p:pic>
        <p:nvPicPr>
          <p:cNvPr id="48" name="Picture 4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EE98022-C6CA-6DFD-090F-497BEEC42A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01" y="6045410"/>
            <a:ext cx="554063" cy="55406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C1368C3A-A1B0-B10B-977E-2A90B1CC61FC}"/>
              </a:ext>
            </a:extLst>
          </p:cNvPr>
          <p:cNvSpPr txBox="1"/>
          <p:nvPr/>
        </p:nvSpPr>
        <p:spPr>
          <a:xfrm>
            <a:off x="3732562" y="6121811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Skills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Arrow: Chevron 49">
            <a:extLst>
              <a:ext uri="{FF2B5EF4-FFF2-40B4-BE49-F238E27FC236}">
                <a16:creationId xmlns:a16="http://schemas.microsoft.com/office/drawing/2014/main" id="{250818EF-4860-3720-2BE9-827C714579AF}"/>
              </a:ext>
            </a:extLst>
          </p:cNvPr>
          <p:cNvSpPr/>
          <p:nvPr/>
        </p:nvSpPr>
        <p:spPr>
          <a:xfrm>
            <a:off x="9499328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4256B9C-7D45-25D4-A6A2-174F00BAD623}"/>
              </a:ext>
            </a:extLst>
          </p:cNvPr>
          <p:cNvSpPr txBox="1"/>
          <p:nvPr/>
        </p:nvSpPr>
        <p:spPr>
          <a:xfrm>
            <a:off x="10348300" y="6138114"/>
            <a:ext cx="148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Challange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2" name="Picture 5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6B7D76C-0174-A916-F7A5-AEE1980E464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88" y="6083700"/>
            <a:ext cx="537782" cy="672391"/>
          </a:xfrm>
          <a:prstGeom prst="rect">
            <a:avLst/>
          </a:prstGeom>
        </p:spPr>
      </p:pic>
      <p:sp>
        <p:nvSpPr>
          <p:cNvPr id="53" name="Arrow: Chevron 52">
            <a:extLst>
              <a:ext uri="{FF2B5EF4-FFF2-40B4-BE49-F238E27FC236}">
                <a16:creationId xmlns:a16="http://schemas.microsoft.com/office/drawing/2014/main" id="{4A710860-1BDC-B035-575E-62ECC5A05604}"/>
              </a:ext>
            </a:extLst>
          </p:cNvPr>
          <p:cNvSpPr/>
          <p:nvPr/>
        </p:nvSpPr>
        <p:spPr>
          <a:xfrm>
            <a:off x="4892169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D0AFAF0-BE33-10C7-529C-3FF1624A54A4}"/>
              </a:ext>
            </a:extLst>
          </p:cNvPr>
          <p:cNvSpPr txBox="1"/>
          <p:nvPr/>
        </p:nvSpPr>
        <p:spPr>
          <a:xfrm>
            <a:off x="5775715" y="6121809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Arrow: Chevron 54">
            <a:extLst>
              <a:ext uri="{FF2B5EF4-FFF2-40B4-BE49-F238E27FC236}">
                <a16:creationId xmlns:a16="http://schemas.microsoft.com/office/drawing/2014/main" id="{ADED5308-5694-9BBE-7C0D-427D25E90DE1}"/>
              </a:ext>
            </a:extLst>
          </p:cNvPr>
          <p:cNvSpPr/>
          <p:nvPr/>
        </p:nvSpPr>
        <p:spPr>
          <a:xfrm>
            <a:off x="7199085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462CD2C-BDEA-5361-9E4C-62D4C09EE0B8}"/>
              </a:ext>
            </a:extLst>
          </p:cNvPr>
          <p:cNvSpPr txBox="1"/>
          <p:nvPr/>
        </p:nvSpPr>
        <p:spPr>
          <a:xfrm>
            <a:off x="8074764" y="6121809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7" name="Picture 5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A6F9881-21A6-19B4-E2D3-D4123A7E4A1F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49" y="6045411"/>
            <a:ext cx="552909" cy="552909"/>
          </a:xfrm>
          <a:prstGeom prst="rect">
            <a:avLst/>
          </a:prstGeom>
        </p:spPr>
      </p:pic>
      <p:pic>
        <p:nvPicPr>
          <p:cNvPr id="58" name="Picture 5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4D8EC1A-E933-50D4-24C8-1C4C97D9311D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03" y="6045410"/>
            <a:ext cx="552909" cy="5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3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2D696-E639-C33B-4AD8-8949D8ECF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How does this relate to </a:t>
            </a:r>
            <a:r>
              <a:rPr lang="en-US" dirty="0" err="1">
                <a:solidFill>
                  <a:srgbClr val="FF0000"/>
                </a:solidFill>
              </a:rPr>
              <a:t>CircuiTikz</a:t>
            </a:r>
            <a:r>
              <a:rPr lang="en-US" dirty="0">
                <a:solidFill>
                  <a:srgbClr val="FF0000"/>
                </a:solidFill>
              </a:rPr>
              <a:t> again?</a:t>
            </a:r>
            <a:endParaRPr lang="en-NL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79ADB-9604-9ADF-BC09-F3A9A7AB1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Paths to draw short-circuits, wires, 2-port components like diodes, resistors, etc.</a:t>
            </a:r>
          </a:p>
          <a:p>
            <a:endParaRPr lang="en-US" dirty="0"/>
          </a:p>
          <a:p>
            <a:r>
              <a:rPr lang="en-US" dirty="0"/>
              <a:t>Use nodes for &gt;2-port components like transistors, </a:t>
            </a:r>
            <a:r>
              <a:rPr lang="en-US" dirty="0" err="1"/>
              <a:t>etc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Use the coordinate and (custom) node systems to make reusable, easily reflowable designs!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B642B29-74F2-B42C-9B0D-688B1858D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2" y="5798916"/>
            <a:ext cx="12189451" cy="1073135"/>
          </a:xfrm>
          <a:prstGeom prst="rect">
            <a:avLst/>
          </a:prstGeom>
        </p:spPr>
      </p:pic>
      <p:sp>
        <p:nvSpPr>
          <p:cNvPr id="25" name="Arrow: Chevron 24">
            <a:extLst>
              <a:ext uri="{FF2B5EF4-FFF2-40B4-BE49-F238E27FC236}">
                <a16:creationId xmlns:a16="http://schemas.microsoft.com/office/drawing/2014/main" id="{1830E69F-E9D3-968B-80ED-264BFEA44CFB}"/>
              </a:ext>
            </a:extLst>
          </p:cNvPr>
          <p:cNvSpPr/>
          <p:nvPr/>
        </p:nvSpPr>
        <p:spPr>
          <a:xfrm>
            <a:off x="262720" y="5966821"/>
            <a:ext cx="1915073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C76BBED5-95FF-EF5D-D1CA-BBB35E746CED}"/>
              </a:ext>
            </a:extLst>
          </p:cNvPr>
          <p:cNvSpPr/>
          <p:nvPr/>
        </p:nvSpPr>
        <p:spPr>
          <a:xfrm>
            <a:off x="977895" y="5966358"/>
            <a:ext cx="1709122" cy="708016"/>
          </a:xfrm>
          <a:prstGeom prst="homePlate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983975E3-203C-B781-0492-F9B6AA51DC22}"/>
              </a:ext>
            </a:extLst>
          </p:cNvPr>
          <p:cNvSpPr/>
          <p:nvPr/>
        </p:nvSpPr>
        <p:spPr>
          <a:xfrm>
            <a:off x="2600447" y="5984161"/>
            <a:ext cx="2424297" cy="708016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D81680-9462-3DB6-B39C-405177E34BD7}"/>
              </a:ext>
            </a:extLst>
          </p:cNvPr>
          <p:cNvSpPr txBox="1"/>
          <p:nvPr/>
        </p:nvSpPr>
        <p:spPr>
          <a:xfrm>
            <a:off x="910594" y="6121809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Background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9" name="Picture 28" descr="A stack of books with a black background&#10;&#10;Description automatically generated">
            <a:extLst>
              <a:ext uri="{FF2B5EF4-FFF2-40B4-BE49-F238E27FC236}">
                <a16:creationId xmlns:a16="http://schemas.microsoft.com/office/drawing/2014/main" id="{2B10D303-28ED-AAEA-7390-CC91F66ABB6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8" y="6167146"/>
            <a:ext cx="309436" cy="309436"/>
          </a:xfrm>
          <a:prstGeom prst="rect">
            <a:avLst/>
          </a:prstGeom>
        </p:spPr>
      </p:pic>
      <p:pic>
        <p:nvPicPr>
          <p:cNvPr id="30" name="Picture 2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EF864D0-9E4C-C1BA-FAB6-6477A3CC986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01" y="6045410"/>
            <a:ext cx="554063" cy="55406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076BFDF-AE95-A907-E36A-39DFF1E17B11}"/>
              </a:ext>
            </a:extLst>
          </p:cNvPr>
          <p:cNvSpPr txBox="1"/>
          <p:nvPr/>
        </p:nvSpPr>
        <p:spPr>
          <a:xfrm>
            <a:off x="3732562" y="6121811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Skills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:a16="http://schemas.microsoft.com/office/drawing/2014/main" id="{FBFD535F-08EE-54C8-D435-6D7C4147AC33}"/>
              </a:ext>
            </a:extLst>
          </p:cNvPr>
          <p:cNvSpPr/>
          <p:nvPr/>
        </p:nvSpPr>
        <p:spPr>
          <a:xfrm>
            <a:off x="9499328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F046BDA-435C-6CFA-9E5C-54EA99836E1F}"/>
              </a:ext>
            </a:extLst>
          </p:cNvPr>
          <p:cNvSpPr txBox="1"/>
          <p:nvPr/>
        </p:nvSpPr>
        <p:spPr>
          <a:xfrm>
            <a:off x="10348300" y="6138114"/>
            <a:ext cx="148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Challange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4" name="Picture 3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FF71052-BA34-2215-D644-CF83E145EA2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88" y="6083700"/>
            <a:ext cx="537782" cy="672391"/>
          </a:xfrm>
          <a:prstGeom prst="rect">
            <a:avLst/>
          </a:prstGeom>
        </p:spPr>
      </p:pic>
      <p:sp>
        <p:nvSpPr>
          <p:cNvPr id="35" name="Arrow: Chevron 34">
            <a:extLst>
              <a:ext uri="{FF2B5EF4-FFF2-40B4-BE49-F238E27FC236}">
                <a16:creationId xmlns:a16="http://schemas.microsoft.com/office/drawing/2014/main" id="{A319A926-79F1-014C-5C0C-C9CBE92AEA82}"/>
              </a:ext>
            </a:extLst>
          </p:cNvPr>
          <p:cNvSpPr/>
          <p:nvPr/>
        </p:nvSpPr>
        <p:spPr>
          <a:xfrm>
            <a:off x="4892169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FCD7AA1-F9BF-558A-A2E3-2EC4C925AD91}"/>
              </a:ext>
            </a:extLst>
          </p:cNvPr>
          <p:cNvSpPr txBox="1"/>
          <p:nvPr/>
        </p:nvSpPr>
        <p:spPr>
          <a:xfrm>
            <a:off x="5775715" y="6121809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Arrow: Chevron 36">
            <a:extLst>
              <a:ext uri="{FF2B5EF4-FFF2-40B4-BE49-F238E27FC236}">
                <a16:creationId xmlns:a16="http://schemas.microsoft.com/office/drawing/2014/main" id="{15CDA0ED-E0F3-9492-AD21-95319DEB7354}"/>
              </a:ext>
            </a:extLst>
          </p:cNvPr>
          <p:cNvSpPr/>
          <p:nvPr/>
        </p:nvSpPr>
        <p:spPr>
          <a:xfrm>
            <a:off x="7199085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34618A-2766-34C1-C75D-ACD139EEB1D2}"/>
              </a:ext>
            </a:extLst>
          </p:cNvPr>
          <p:cNvSpPr txBox="1"/>
          <p:nvPr/>
        </p:nvSpPr>
        <p:spPr>
          <a:xfrm>
            <a:off x="8074764" y="6121809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9" name="Picture 3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3439383-3D5A-0A8B-D5D6-1C50908449AF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49" y="6045411"/>
            <a:ext cx="552909" cy="552909"/>
          </a:xfrm>
          <a:prstGeom prst="rect">
            <a:avLst/>
          </a:prstGeom>
        </p:spPr>
      </p:pic>
      <p:pic>
        <p:nvPicPr>
          <p:cNvPr id="40" name="Picture 3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A96195D-780E-85A9-3955-D4EB89ABB30E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03" y="6045410"/>
            <a:ext cx="552909" cy="5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3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9355B-0580-5752-2D3F-6216C8241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782400"/>
            <a:ext cx="6546851" cy="976317"/>
          </a:xfrm>
        </p:spPr>
        <p:txBody>
          <a:bodyPr anchor="t"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Example 1:</a:t>
            </a:r>
            <a:r>
              <a:rPr lang="en-US" dirty="0">
                <a:solidFill>
                  <a:srgbClr val="FF0000"/>
                </a:solidFill>
              </a:rPr>
              <a:t> A N-MOS </a:t>
            </a:r>
            <a:r>
              <a:rPr lang="en-US" dirty="0" err="1">
                <a:solidFill>
                  <a:srgbClr val="FF0000"/>
                </a:solidFill>
              </a:rPr>
              <a:t>Cascode</a:t>
            </a:r>
            <a:r>
              <a:rPr lang="en-US" dirty="0">
                <a:solidFill>
                  <a:srgbClr val="FF0000"/>
                </a:solidFill>
              </a:rPr>
              <a:t> Amplifier</a:t>
            </a:r>
            <a:endParaRPr lang="en-NL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D2C25-3B8E-93F0-0A5F-32130F516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7534" y="1727201"/>
            <a:ext cx="6551084" cy="39116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Simple Transistor Circuit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Shows Basic Nodes / Paths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Shows Coordinate Usage</a:t>
            </a:r>
            <a:endParaRPr lang="en-NL" dirty="0"/>
          </a:p>
        </p:txBody>
      </p:sp>
      <p:pic>
        <p:nvPicPr>
          <p:cNvPr id="7" name="Picture Placeholder 6" descr="Diagram, schematic&#10;&#10;Description automatically generated">
            <a:extLst>
              <a:ext uri="{FF2B5EF4-FFF2-40B4-BE49-F238E27FC236}">
                <a16:creationId xmlns:a16="http://schemas.microsoft.com/office/drawing/2014/main" id="{D2152281-DF0D-F1A6-338A-D69990BBDB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5284" r="855" b="-1"/>
          <a:stretch/>
        </p:blipFill>
        <p:spPr>
          <a:xfrm>
            <a:off x="7830253" y="230725"/>
            <a:ext cx="4129616" cy="6089641"/>
          </a:xfrm>
          <a:noFill/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88A0A77-5EA0-E277-E19F-421A46B33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2" y="5798916"/>
            <a:ext cx="12189451" cy="1073135"/>
          </a:xfrm>
          <a:prstGeom prst="rect">
            <a:avLst/>
          </a:prstGeom>
        </p:spPr>
      </p:pic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F2E0A1B8-B034-1F1B-849F-782988768163}"/>
              </a:ext>
            </a:extLst>
          </p:cNvPr>
          <p:cNvSpPr/>
          <p:nvPr/>
        </p:nvSpPr>
        <p:spPr>
          <a:xfrm>
            <a:off x="262720" y="5966821"/>
            <a:ext cx="1915073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61" name="Arrow: Pentagon 60">
            <a:extLst>
              <a:ext uri="{FF2B5EF4-FFF2-40B4-BE49-F238E27FC236}">
                <a16:creationId xmlns:a16="http://schemas.microsoft.com/office/drawing/2014/main" id="{0EC352CA-F1E1-6FC7-4D8D-97A03588C3D4}"/>
              </a:ext>
            </a:extLst>
          </p:cNvPr>
          <p:cNvSpPr/>
          <p:nvPr/>
        </p:nvSpPr>
        <p:spPr>
          <a:xfrm>
            <a:off x="977895" y="5966358"/>
            <a:ext cx="1709122" cy="708016"/>
          </a:xfrm>
          <a:prstGeom prst="homePlate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2D76809E-26C3-9C38-5C1F-84CD8386E119}"/>
              </a:ext>
            </a:extLst>
          </p:cNvPr>
          <p:cNvSpPr/>
          <p:nvPr/>
        </p:nvSpPr>
        <p:spPr>
          <a:xfrm>
            <a:off x="2600447" y="5984161"/>
            <a:ext cx="2424297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C3978CD-7631-9E7A-74FC-17A3646B70C9}"/>
              </a:ext>
            </a:extLst>
          </p:cNvPr>
          <p:cNvSpPr txBox="1"/>
          <p:nvPr/>
        </p:nvSpPr>
        <p:spPr>
          <a:xfrm>
            <a:off x="910594" y="6121809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Background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4" name="Picture 63" descr="A stack of books with a black background&#10;&#10;Description automatically generated">
            <a:extLst>
              <a:ext uri="{FF2B5EF4-FFF2-40B4-BE49-F238E27FC236}">
                <a16:creationId xmlns:a16="http://schemas.microsoft.com/office/drawing/2014/main" id="{339A7B2F-D9D8-FB79-936B-50BD3883B42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8" y="6167146"/>
            <a:ext cx="309436" cy="309436"/>
          </a:xfrm>
          <a:prstGeom prst="rect">
            <a:avLst/>
          </a:prstGeom>
        </p:spPr>
      </p:pic>
      <p:pic>
        <p:nvPicPr>
          <p:cNvPr id="65" name="Picture 6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9B08B83-14EC-FFDE-AAF5-DCC742D173C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01" y="6045410"/>
            <a:ext cx="554063" cy="554063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44D69A50-D061-CE01-C771-104AA8F4F407}"/>
              </a:ext>
            </a:extLst>
          </p:cNvPr>
          <p:cNvSpPr txBox="1"/>
          <p:nvPr/>
        </p:nvSpPr>
        <p:spPr>
          <a:xfrm>
            <a:off x="3732562" y="6121811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Skills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Arrow: Chevron 66">
            <a:extLst>
              <a:ext uri="{FF2B5EF4-FFF2-40B4-BE49-F238E27FC236}">
                <a16:creationId xmlns:a16="http://schemas.microsoft.com/office/drawing/2014/main" id="{FDA3197E-E133-1526-53DD-E00FF01E3A6B}"/>
              </a:ext>
            </a:extLst>
          </p:cNvPr>
          <p:cNvSpPr/>
          <p:nvPr/>
        </p:nvSpPr>
        <p:spPr>
          <a:xfrm>
            <a:off x="9499328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3098469-09B3-32A5-928A-1FBF81088CCA}"/>
              </a:ext>
            </a:extLst>
          </p:cNvPr>
          <p:cNvSpPr txBox="1"/>
          <p:nvPr/>
        </p:nvSpPr>
        <p:spPr>
          <a:xfrm>
            <a:off x="10348300" y="6138114"/>
            <a:ext cx="148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Challange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9" name="Picture 6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293E82E-ADCF-1E83-C7F4-96B36B3E876E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88" y="6083700"/>
            <a:ext cx="537782" cy="672391"/>
          </a:xfrm>
          <a:prstGeom prst="rect">
            <a:avLst/>
          </a:prstGeom>
        </p:spPr>
      </p:pic>
      <p:sp>
        <p:nvSpPr>
          <p:cNvPr id="70" name="Arrow: Chevron 69">
            <a:extLst>
              <a:ext uri="{FF2B5EF4-FFF2-40B4-BE49-F238E27FC236}">
                <a16:creationId xmlns:a16="http://schemas.microsoft.com/office/drawing/2014/main" id="{46E47C89-A552-BDD7-ABB3-A0927BF66347}"/>
              </a:ext>
            </a:extLst>
          </p:cNvPr>
          <p:cNvSpPr/>
          <p:nvPr/>
        </p:nvSpPr>
        <p:spPr>
          <a:xfrm>
            <a:off x="4892169" y="5984161"/>
            <a:ext cx="2432818" cy="708016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1DE122A-475B-9054-CD63-20A298F7EEE9}"/>
              </a:ext>
            </a:extLst>
          </p:cNvPr>
          <p:cNvSpPr txBox="1"/>
          <p:nvPr/>
        </p:nvSpPr>
        <p:spPr>
          <a:xfrm>
            <a:off x="5775715" y="6121809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2" name="Arrow: Chevron 71">
            <a:extLst>
              <a:ext uri="{FF2B5EF4-FFF2-40B4-BE49-F238E27FC236}">
                <a16:creationId xmlns:a16="http://schemas.microsoft.com/office/drawing/2014/main" id="{7D7CB5F6-FB8A-8314-3DD0-0D65CF4A1904}"/>
              </a:ext>
            </a:extLst>
          </p:cNvPr>
          <p:cNvSpPr/>
          <p:nvPr/>
        </p:nvSpPr>
        <p:spPr>
          <a:xfrm>
            <a:off x="7199085" y="5984161"/>
            <a:ext cx="2432818" cy="708016"/>
          </a:xfrm>
          <a:prstGeom prst="chevron">
            <a:avLst/>
          </a:prstGeom>
          <a:solidFill>
            <a:srgbClr val="EE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EFA3659-9D25-3FA2-772D-BDECB57F340C}"/>
              </a:ext>
            </a:extLst>
          </p:cNvPr>
          <p:cNvSpPr txBox="1"/>
          <p:nvPr/>
        </p:nvSpPr>
        <p:spPr>
          <a:xfrm>
            <a:off x="8074764" y="6121809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Example II</a:t>
            </a:r>
            <a:endParaRPr lang="nl-NL" sz="2000" b="1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4" name="Picture 7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4217EFA-F430-18D5-B12A-51F926C0CC9F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49" y="6045411"/>
            <a:ext cx="552909" cy="552909"/>
          </a:xfrm>
          <a:prstGeom prst="rect">
            <a:avLst/>
          </a:prstGeom>
        </p:spPr>
      </p:pic>
      <p:pic>
        <p:nvPicPr>
          <p:cNvPr id="75" name="Picture 7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62B0ABA-47CB-DC2A-76F8-D6BE678C5AF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03" y="6045410"/>
            <a:ext cx="552909" cy="5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0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TUe_PPT_V2">
      <a:dk1>
        <a:sysClr val="windowText" lastClr="000000"/>
      </a:dk1>
      <a:lt1>
        <a:sysClr val="window" lastClr="FFFFFF"/>
      </a:lt1>
      <a:dk2>
        <a:srgbClr val="C81919"/>
      </a:dk2>
      <a:lt2>
        <a:srgbClr val="101073"/>
      </a:lt2>
      <a:accent1>
        <a:srgbClr val="C81919"/>
      </a:accent1>
      <a:accent2>
        <a:srgbClr val="9E9EB1"/>
      </a:accent2>
      <a:accent3>
        <a:srgbClr val="0092B5"/>
      </a:accent3>
      <a:accent4>
        <a:srgbClr val="FF9A00"/>
      </a:accent4>
      <a:accent5>
        <a:srgbClr val="101073"/>
      </a:accent5>
      <a:accent6>
        <a:srgbClr val="CEDF00"/>
      </a:accent6>
      <a:hlink>
        <a:srgbClr val="0563C1"/>
      </a:hlink>
      <a:folHlink>
        <a:srgbClr val="954F72"/>
      </a:folHlink>
    </a:clrScheme>
    <a:fontScheme name="TUe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e_16x9.potx" id="{9370F84E-7576-4FDA-B736-A09996DF8429}" vid="{ED81D3C9-A1FB-4E5B-AF38-E92F700A58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TUe_16x9_ppt_without_instructions</Template>
  <TotalTime>5580</TotalTime>
  <Words>1579</Words>
  <Application>Microsoft Office PowerPoint</Application>
  <PresentationFormat>Widescreen</PresentationFormat>
  <Paragraphs>352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Abadi</vt:lpstr>
      <vt:lpstr>Arial</vt:lpstr>
      <vt:lpstr>Calibri</vt:lpstr>
      <vt:lpstr>Century Gothic</vt:lpstr>
      <vt:lpstr>Consolas</vt:lpstr>
      <vt:lpstr>Times New Roman</vt:lpstr>
      <vt:lpstr>Kantoorthema</vt:lpstr>
      <vt:lpstr>CircuiTikz Tutorial</vt:lpstr>
      <vt:lpstr>CircuiTikZ in 5 parts</vt:lpstr>
      <vt:lpstr>What is TikZ?</vt:lpstr>
      <vt:lpstr>CircuitTikZ</vt:lpstr>
      <vt:lpstr>Paths</vt:lpstr>
      <vt:lpstr>Nodes</vt:lpstr>
      <vt:lpstr>Coordinates</vt:lpstr>
      <vt:lpstr>How does this relate to CircuiTikz again?</vt:lpstr>
      <vt:lpstr>Example 1: A N-MOS Cascode Amplifier</vt:lpstr>
      <vt:lpstr>Step 1: Setting-up the environment</vt:lpstr>
      <vt:lpstr>Step 2: Transistor Q1</vt:lpstr>
      <vt:lpstr>Step 3: Transistor Q2, current source</vt:lpstr>
      <vt:lpstr>Step 4: Voltage labels</vt:lpstr>
      <vt:lpstr>Step 5: Circuit Annotations</vt:lpstr>
      <vt:lpstr>DONE!</vt:lpstr>
      <vt:lpstr>But Wait…</vt:lpstr>
      <vt:lpstr>Step 6: Preparing to Copy-Paste</vt:lpstr>
      <vt:lpstr>Step 7: Copy-Paste!</vt:lpstr>
      <vt:lpstr>Example 2: A sensing system</vt:lpstr>
      <vt:lpstr>RTFM</vt:lpstr>
      <vt:lpstr>Step 1: Set-Up</vt:lpstr>
      <vt:lpstr>Step 2: The Start</vt:lpstr>
      <vt:lpstr>Step 3: The Upper Line</vt:lpstr>
      <vt:lpstr>Step 4: The Lower Line</vt:lpstr>
      <vt:lpstr>Step 5: The lowest line</vt:lpstr>
      <vt:lpstr>Step 6: The first switch</vt:lpstr>
      <vt:lpstr>Step 7: The rest of the switches</vt:lpstr>
      <vt:lpstr>Step 8: Boxes!</vt:lpstr>
      <vt:lpstr>Step 9: Final touches</vt:lpstr>
      <vt:lpstr>DONE!</vt:lpstr>
      <vt:lpstr>But Wait…</vt:lpstr>
      <vt:lpstr>Step 10: Make 6 small changes</vt:lpstr>
      <vt:lpstr>The result</vt:lpstr>
      <vt:lpstr>Your Turn!</vt:lpstr>
      <vt:lpstr>Please Recreate, Fully, This Circuit:</vt:lpstr>
      <vt:lpstr>DONE!</vt:lpstr>
      <vt:lpstr>But Wait…</vt:lpstr>
      <vt:lpstr>Change the circuit to the following</vt:lpstr>
      <vt:lpstr>The End.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CircuiTikz Tutorial</dc:title>
  <dc:creator>Dekker, Daan</dc:creator>
  <cp:lastModifiedBy>Stolk, Karsten</cp:lastModifiedBy>
  <cp:revision>39</cp:revision>
  <dcterms:created xsi:type="dcterms:W3CDTF">2022-12-19T20:58:34Z</dcterms:created>
  <dcterms:modified xsi:type="dcterms:W3CDTF">2023-11-17T10:04:24Z</dcterms:modified>
</cp:coreProperties>
</file>